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60"/>
  </p:handoutMasterIdLst>
  <p:sldIdLst>
    <p:sldId id="273" r:id="rId3"/>
    <p:sldId id="272" r:id="rId5"/>
    <p:sldId id="274" r:id="rId6"/>
    <p:sldId id="271" r:id="rId7"/>
    <p:sldId id="275" r:id="rId8"/>
    <p:sldId id="276" r:id="rId9"/>
    <p:sldId id="270" r:id="rId10"/>
    <p:sldId id="277" r:id="rId11"/>
    <p:sldId id="278" r:id="rId12"/>
    <p:sldId id="279" r:id="rId13"/>
    <p:sldId id="280" r:id="rId14"/>
    <p:sldId id="281" r:id="rId15"/>
    <p:sldId id="282" r:id="rId16"/>
    <p:sldId id="288" r:id="rId17"/>
    <p:sldId id="283" r:id="rId18"/>
    <p:sldId id="285" r:id="rId19"/>
    <p:sldId id="286" r:id="rId20"/>
    <p:sldId id="298" r:id="rId21"/>
    <p:sldId id="300" r:id="rId22"/>
    <p:sldId id="301" r:id="rId23"/>
    <p:sldId id="302" r:id="rId24"/>
    <p:sldId id="303" r:id="rId25"/>
    <p:sldId id="304" r:id="rId26"/>
    <p:sldId id="306" r:id="rId27"/>
    <p:sldId id="258" r:id="rId28"/>
    <p:sldId id="260" r:id="rId29"/>
    <p:sldId id="267" r:id="rId30"/>
    <p:sldId id="266" r:id="rId31"/>
    <p:sldId id="265" r:id="rId32"/>
    <p:sldId id="307" r:id="rId33"/>
    <p:sldId id="308" r:id="rId34"/>
    <p:sldId id="309" r:id="rId35"/>
    <p:sldId id="341" r:id="rId36"/>
    <p:sldId id="310" r:id="rId37"/>
    <p:sldId id="342" r:id="rId38"/>
    <p:sldId id="311" r:id="rId39"/>
    <p:sldId id="312" r:id="rId40"/>
    <p:sldId id="313" r:id="rId41"/>
    <p:sldId id="321" r:id="rId42"/>
    <p:sldId id="322" r:id="rId43"/>
    <p:sldId id="323" r:id="rId44"/>
    <p:sldId id="324" r:id="rId45"/>
    <p:sldId id="325" r:id="rId46"/>
    <p:sldId id="326" r:id="rId47"/>
    <p:sldId id="327" r:id="rId48"/>
    <p:sldId id="330" r:id="rId49"/>
    <p:sldId id="329" r:id="rId50"/>
    <p:sldId id="328" r:id="rId51"/>
    <p:sldId id="257" r:id="rId52"/>
    <p:sldId id="299" r:id="rId53"/>
    <p:sldId id="331" r:id="rId54"/>
    <p:sldId id="334" r:id="rId55"/>
    <p:sldId id="335" r:id="rId56"/>
    <p:sldId id="336" r:id="rId57"/>
    <p:sldId id="338" r:id="rId58"/>
    <p:sldId id="339" r:id="rId59"/>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60"/>
        <p:guide pos="3702"/>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3" Type="http://schemas.openxmlformats.org/officeDocument/2006/relationships/tableStyles" Target="tableStyles.xml"/><Relationship Id="rId62" Type="http://schemas.openxmlformats.org/officeDocument/2006/relationships/viewProps" Target="viewProps.xml"/><Relationship Id="rId61" Type="http://schemas.openxmlformats.org/officeDocument/2006/relationships/presProps" Target="presProps.xml"/><Relationship Id="rId60" Type="http://schemas.openxmlformats.org/officeDocument/2006/relationships/handoutMaster" Target="handoutMasters/handoutMaster1.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sym typeface="+mn-ea"/>
              </a:rPr>
              <a:t>并不是我现在正在做的工作，而是我一直感兴趣的一个方向，借和大家分享的机会正好规范地梳理一下</a:t>
            </a:r>
            <a:endParaRPr lang="zh-CN" altLang="en-US"/>
          </a:p>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该图展示了对Transformer通过不同的分区方式进行算子内并行的过程。Transformer的网络结构包含两个MLP矩阵乘法操作，我们对这两个矩阵乘法操作分别采用不同的分区方式进行切分并存放到不同的计算设备上：</a:t>
            </a:r>
            <a:endParaRPr lang="zh-CN" altLang="en-US"/>
          </a:p>
          <a:p>
            <a:r>
              <a:rPr lang="zh-CN" altLang="en-US"/>
              <a:t>对于第一个矩阵乘法的权值矩阵$A$按列切分，对于第二个矩阵乘法的权值矩阵$B$进行按行切分。这样，第一个矩阵乘法完成后，其中间结果按列切分的格式刚好能够满足第二个矩阵乘法按行切分的输入要求，从而省去了中间结果的All-Gather通信操作，使得对整个Transformer算子内并行的实现更加简洁高效。</a:t>
            </a:r>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使用四个计算设备进行混合并行的过程。在混合并行的过程中，首先使用了模型并行（算子间并行），将算子1和算子2的计算分发给设备1和设备2，以此解决单节点内存不足的问题；然后使用了数据并行，将输入数据分区（数据分区1和数据分区2），引入设备3和设备4（复制设备1和设备2的模型参数），提升整个分布式系统的计算能力。</a:t>
            </a:r>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为什么选择这两种并行</a:t>
            </a:r>
            <a:r>
              <a:rPr lang="zh-CN" altLang="en-US"/>
              <a:t>粒度</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这里的第二级切图展示了算子融合的形式，这样更好确定</a:t>
            </a:r>
            <a:r>
              <a:rPr lang="en-US" altLang="zh-CN"/>
              <a:t>launch kernel</a:t>
            </a:r>
            <a:r>
              <a:rPr lang="zh-CN" altLang="en-US"/>
              <a:t>的</a:t>
            </a:r>
            <a:r>
              <a:rPr lang="zh-CN" altLang="en-US"/>
              <a:t>边界。</a:t>
            </a:r>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a</a:t>
            </a:r>
            <a:endParaRPr lang="en-US" altLang="zh-CN"/>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映射到</a:t>
            </a:r>
            <a:r>
              <a:rPr lang="en-US" altLang="zh-CN"/>
              <a:t>device mesh</a:t>
            </a:r>
            <a:r>
              <a:rPr lang="zh-CN" altLang="en-US"/>
              <a:t>的某一维切分</a:t>
            </a:r>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通信补偿：这类形状的</a:t>
            </a:r>
            <a:r>
              <a:rPr lang="en-US" altLang="zh-CN"/>
              <a:t>input</a:t>
            </a:r>
            <a:r>
              <a:rPr lang="zh-CN" altLang="en-US"/>
              <a:t>还需要通过分解通信</a:t>
            </a:r>
            <a:endParaRPr lang="en-US" altLang="zh-CN"/>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 计算开销：所有的op的computation cost均为0</a:t>
            </a:r>
            <a:endParaRPr lang="zh-CN" altLang="en-US"/>
          </a:p>
          <a:p>
            <a:r>
              <a:rPr lang="zh-CN" altLang="en-US"/>
              <a:t>    - 对于计算开销大的算子（matmul），一定会将tensor拆分给每个设备，所以每个设备的计算开销均等</a:t>
            </a:r>
            <a:endParaRPr lang="zh-CN" altLang="en-US"/>
          </a:p>
          <a:p>
            <a:r>
              <a:rPr lang="zh-CN" altLang="en-US"/>
              <a:t>    - 对于计算开销小的算子（element-wise），可以忽略</a:t>
            </a:r>
            <a:endParaRPr lang="zh-CN" altLang="en-US"/>
          </a:p>
          <a:p>
            <a:r>
              <a:rPr lang="zh-CN" altLang="en-US"/>
              <a:t>- 通信开销 = 当前parallel algorithm所需要的通信补偿（查op的parallel algorithm表格）</a:t>
            </a:r>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en-US" altLang="zh-CN"/>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sym typeface="+mn-ea"/>
              </a:rPr>
              <a:t>另外一个分粒度解决问题的框架</a:t>
            </a:r>
            <a:r>
              <a:rPr lang="en-US" altLang="zh-CN">
                <a:sym typeface="+mn-ea"/>
              </a:rPr>
              <a:t> flexflow</a:t>
            </a:r>
            <a:endParaRPr lang="en-US" altLang="zh-CN"/>
          </a:p>
          <a:p>
            <a:r>
              <a:rPr lang="zh-CN" altLang="en-US"/>
              <a:t>这是基于</a:t>
            </a:r>
            <a:r>
              <a:rPr lang="en-US" altLang="zh-CN"/>
              <a:t>tensorflow</a:t>
            </a:r>
            <a:endParaRPr lang="en-US" altLang="zh-CN"/>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前面提到的两篇论文对策略的衡量都是使用硬件执行时间，简单提一下</a:t>
            </a:r>
            <a:r>
              <a:rPr lang="en-US" altLang="zh-CN"/>
              <a:t>flexflow</a:t>
            </a:r>
            <a:r>
              <a:rPr lang="zh-CN" altLang="en-US"/>
              <a:t>，它使用了模拟器来评策略性能</a:t>
            </a:r>
            <a:endParaRPr lang="en-US" altLang="zh-CN"/>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上图展示了使用两个设备进行数据并行的过程，各设备中的训练样本会依次通过程序副本中的算子，完成正向传播和反向传播。</a:t>
            </a:r>
            <a:endParaRPr lang="zh-CN" altLang="en-US"/>
          </a:p>
          <a:p>
            <a:r>
              <a:rPr lang="zh-CN" altLang="en-US"/>
              <a:t>在反向传播的过程中，每个设备会得到相应的梯度。为了确保训练程序参数的一致性，所得到的梯度需要聚合(聚合往往由集合通信库的All-Reduce来完成)，计算出平均梯度。最终，训练程序利用平均梯度修正模型参数，完成训练。</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数据并行需要在每个设备中保留完整的程序副本，但单个设备内存可能无法容纳整个模型参数，因此提出了模型并行</a:t>
            </a:r>
            <a:endParaRPr lang="zh-CN" altLang="en-US"/>
          </a:p>
          <a:p>
            <a:r>
              <a:rPr lang="zh-CN" altLang="en-US"/>
              <a:t>根据模型并行的不同划分情况，可以将其分为算子内并行和算子间并行。</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1117"/>
            <a:ext cx="7321550" cy="811357"/>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tags" Target="../tags/tag7.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tags" Target="../tags/tag8.xml"/></Relationships>
</file>

<file path=ppt/slides/_rels/slide12.xml.rels><?xml version="1.0" encoding="UTF-8" standalone="yes"?>
<Relationships xmlns="http://schemas.openxmlformats.org/package/2006/relationships"><Relationship Id="rId90" Type="http://schemas.openxmlformats.org/officeDocument/2006/relationships/notesSlide" Target="../notesSlides/notesSlide12.xml"/><Relationship Id="rId9" Type="http://schemas.openxmlformats.org/officeDocument/2006/relationships/tags" Target="../tags/tag17.xml"/><Relationship Id="rId89" Type="http://schemas.openxmlformats.org/officeDocument/2006/relationships/slideLayout" Target="../slideLayouts/slideLayout1.xml"/><Relationship Id="rId88" Type="http://schemas.openxmlformats.org/officeDocument/2006/relationships/tags" Target="../tags/tag96.xml"/><Relationship Id="rId87" Type="http://schemas.openxmlformats.org/officeDocument/2006/relationships/tags" Target="../tags/tag95.xml"/><Relationship Id="rId86" Type="http://schemas.openxmlformats.org/officeDocument/2006/relationships/tags" Target="../tags/tag94.xml"/><Relationship Id="rId85" Type="http://schemas.openxmlformats.org/officeDocument/2006/relationships/tags" Target="../tags/tag93.xml"/><Relationship Id="rId84" Type="http://schemas.openxmlformats.org/officeDocument/2006/relationships/tags" Target="../tags/tag92.xml"/><Relationship Id="rId83" Type="http://schemas.openxmlformats.org/officeDocument/2006/relationships/tags" Target="../tags/tag91.xml"/><Relationship Id="rId82" Type="http://schemas.openxmlformats.org/officeDocument/2006/relationships/tags" Target="../tags/tag90.xml"/><Relationship Id="rId81" Type="http://schemas.openxmlformats.org/officeDocument/2006/relationships/tags" Target="../tags/tag89.xml"/><Relationship Id="rId80" Type="http://schemas.openxmlformats.org/officeDocument/2006/relationships/tags" Target="../tags/tag88.xml"/><Relationship Id="rId8" Type="http://schemas.openxmlformats.org/officeDocument/2006/relationships/tags" Target="../tags/tag16.xml"/><Relationship Id="rId79" Type="http://schemas.openxmlformats.org/officeDocument/2006/relationships/tags" Target="../tags/tag87.xml"/><Relationship Id="rId78" Type="http://schemas.openxmlformats.org/officeDocument/2006/relationships/tags" Target="../tags/tag86.xml"/><Relationship Id="rId77" Type="http://schemas.openxmlformats.org/officeDocument/2006/relationships/tags" Target="../tags/tag85.xml"/><Relationship Id="rId76" Type="http://schemas.openxmlformats.org/officeDocument/2006/relationships/tags" Target="../tags/tag84.xml"/><Relationship Id="rId75" Type="http://schemas.openxmlformats.org/officeDocument/2006/relationships/tags" Target="../tags/tag83.xml"/><Relationship Id="rId74" Type="http://schemas.openxmlformats.org/officeDocument/2006/relationships/tags" Target="../tags/tag82.xml"/><Relationship Id="rId73" Type="http://schemas.openxmlformats.org/officeDocument/2006/relationships/tags" Target="../tags/tag81.xml"/><Relationship Id="rId72" Type="http://schemas.openxmlformats.org/officeDocument/2006/relationships/tags" Target="../tags/tag80.xml"/><Relationship Id="rId71" Type="http://schemas.openxmlformats.org/officeDocument/2006/relationships/tags" Target="../tags/tag79.xml"/><Relationship Id="rId70" Type="http://schemas.openxmlformats.org/officeDocument/2006/relationships/tags" Target="../tags/tag78.xml"/><Relationship Id="rId7" Type="http://schemas.openxmlformats.org/officeDocument/2006/relationships/tags" Target="../tags/tag15.xml"/><Relationship Id="rId69" Type="http://schemas.openxmlformats.org/officeDocument/2006/relationships/tags" Target="../tags/tag77.xml"/><Relationship Id="rId68" Type="http://schemas.openxmlformats.org/officeDocument/2006/relationships/tags" Target="../tags/tag76.xml"/><Relationship Id="rId67" Type="http://schemas.openxmlformats.org/officeDocument/2006/relationships/tags" Target="../tags/tag75.xml"/><Relationship Id="rId66" Type="http://schemas.openxmlformats.org/officeDocument/2006/relationships/tags" Target="../tags/tag74.xml"/><Relationship Id="rId65" Type="http://schemas.openxmlformats.org/officeDocument/2006/relationships/tags" Target="../tags/tag73.xml"/><Relationship Id="rId64" Type="http://schemas.openxmlformats.org/officeDocument/2006/relationships/tags" Target="../tags/tag72.xml"/><Relationship Id="rId63" Type="http://schemas.openxmlformats.org/officeDocument/2006/relationships/tags" Target="../tags/tag71.xml"/><Relationship Id="rId62" Type="http://schemas.openxmlformats.org/officeDocument/2006/relationships/tags" Target="../tags/tag70.xml"/><Relationship Id="rId61" Type="http://schemas.openxmlformats.org/officeDocument/2006/relationships/tags" Target="../tags/tag69.xml"/><Relationship Id="rId60" Type="http://schemas.openxmlformats.org/officeDocument/2006/relationships/tags" Target="../tags/tag68.xml"/><Relationship Id="rId6" Type="http://schemas.openxmlformats.org/officeDocument/2006/relationships/tags" Target="../tags/tag14.xml"/><Relationship Id="rId59" Type="http://schemas.openxmlformats.org/officeDocument/2006/relationships/tags" Target="../tags/tag67.xml"/><Relationship Id="rId58" Type="http://schemas.openxmlformats.org/officeDocument/2006/relationships/tags" Target="../tags/tag66.xml"/><Relationship Id="rId57" Type="http://schemas.openxmlformats.org/officeDocument/2006/relationships/tags" Target="../tags/tag65.xml"/><Relationship Id="rId56" Type="http://schemas.openxmlformats.org/officeDocument/2006/relationships/tags" Target="../tags/tag64.xml"/><Relationship Id="rId55" Type="http://schemas.openxmlformats.org/officeDocument/2006/relationships/tags" Target="../tags/tag63.xml"/><Relationship Id="rId54" Type="http://schemas.openxmlformats.org/officeDocument/2006/relationships/tags" Target="../tags/tag62.xml"/><Relationship Id="rId53" Type="http://schemas.openxmlformats.org/officeDocument/2006/relationships/tags" Target="../tags/tag61.xml"/><Relationship Id="rId52" Type="http://schemas.openxmlformats.org/officeDocument/2006/relationships/tags" Target="../tags/tag60.xml"/><Relationship Id="rId51" Type="http://schemas.openxmlformats.org/officeDocument/2006/relationships/tags" Target="../tags/tag59.xml"/><Relationship Id="rId50" Type="http://schemas.openxmlformats.org/officeDocument/2006/relationships/tags" Target="../tags/tag58.xml"/><Relationship Id="rId5" Type="http://schemas.openxmlformats.org/officeDocument/2006/relationships/tags" Target="../tags/tag13.xml"/><Relationship Id="rId49" Type="http://schemas.openxmlformats.org/officeDocument/2006/relationships/tags" Target="../tags/tag57.xml"/><Relationship Id="rId48" Type="http://schemas.openxmlformats.org/officeDocument/2006/relationships/tags" Target="../tags/tag56.xml"/><Relationship Id="rId47" Type="http://schemas.openxmlformats.org/officeDocument/2006/relationships/tags" Target="../tags/tag55.xml"/><Relationship Id="rId46" Type="http://schemas.openxmlformats.org/officeDocument/2006/relationships/tags" Target="../tags/tag54.xml"/><Relationship Id="rId45" Type="http://schemas.openxmlformats.org/officeDocument/2006/relationships/tags" Target="../tags/tag53.xml"/><Relationship Id="rId44" Type="http://schemas.openxmlformats.org/officeDocument/2006/relationships/tags" Target="../tags/tag52.xml"/><Relationship Id="rId43" Type="http://schemas.openxmlformats.org/officeDocument/2006/relationships/tags" Target="../tags/tag51.xml"/><Relationship Id="rId42" Type="http://schemas.openxmlformats.org/officeDocument/2006/relationships/tags" Target="../tags/tag50.xml"/><Relationship Id="rId41" Type="http://schemas.openxmlformats.org/officeDocument/2006/relationships/tags" Target="../tags/tag49.xml"/><Relationship Id="rId40" Type="http://schemas.openxmlformats.org/officeDocument/2006/relationships/tags" Target="../tags/tag48.xml"/><Relationship Id="rId4" Type="http://schemas.openxmlformats.org/officeDocument/2006/relationships/tags" Target="../tags/tag12.xml"/><Relationship Id="rId39" Type="http://schemas.openxmlformats.org/officeDocument/2006/relationships/tags" Target="../tags/tag47.xml"/><Relationship Id="rId38" Type="http://schemas.openxmlformats.org/officeDocument/2006/relationships/tags" Target="../tags/tag46.xml"/><Relationship Id="rId37" Type="http://schemas.openxmlformats.org/officeDocument/2006/relationships/tags" Target="../tags/tag45.xml"/><Relationship Id="rId36" Type="http://schemas.openxmlformats.org/officeDocument/2006/relationships/tags" Target="../tags/tag44.xml"/><Relationship Id="rId35" Type="http://schemas.openxmlformats.org/officeDocument/2006/relationships/tags" Target="../tags/tag43.xml"/><Relationship Id="rId34" Type="http://schemas.openxmlformats.org/officeDocument/2006/relationships/tags" Target="../tags/tag42.xml"/><Relationship Id="rId33" Type="http://schemas.openxmlformats.org/officeDocument/2006/relationships/tags" Target="../tags/tag41.xml"/><Relationship Id="rId32" Type="http://schemas.openxmlformats.org/officeDocument/2006/relationships/tags" Target="../tags/tag40.xml"/><Relationship Id="rId31" Type="http://schemas.openxmlformats.org/officeDocument/2006/relationships/tags" Target="../tags/tag39.xml"/><Relationship Id="rId30" Type="http://schemas.openxmlformats.org/officeDocument/2006/relationships/tags" Target="../tags/tag38.xml"/><Relationship Id="rId3" Type="http://schemas.openxmlformats.org/officeDocument/2006/relationships/tags" Target="../tags/tag11.xml"/><Relationship Id="rId29" Type="http://schemas.openxmlformats.org/officeDocument/2006/relationships/tags" Target="../tags/tag37.xml"/><Relationship Id="rId28" Type="http://schemas.openxmlformats.org/officeDocument/2006/relationships/tags" Target="../tags/tag36.xml"/><Relationship Id="rId27" Type="http://schemas.openxmlformats.org/officeDocument/2006/relationships/tags" Target="../tags/tag35.xml"/><Relationship Id="rId26" Type="http://schemas.openxmlformats.org/officeDocument/2006/relationships/tags" Target="../tags/tag34.xml"/><Relationship Id="rId25" Type="http://schemas.openxmlformats.org/officeDocument/2006/relationships/tags" Target="../tags/tag33.xml"/><Relationship Id="rId24" Type="http://schemas.openxmlformats.org/officeDocument/2006/relationships/tags" Target="../tags/tag32.xml"/><Relationship Id="rId23" Type="http://schemas.openxmlformats.org/officeDocument/2006/relationships/tags" Target="../tags/tag31.xml"/><Relationship Id="rId22" Type="http://schemas.openxmlformats.org/officeDocument/2006/relationships/tags" Target="../tags/tag30.xml"/><Relationship Id="rId21" Type="http://schemas.openxmlformats.org/officeDocument/2006/relationships/tags" Target="../tags/tag29.xml"/><Relationship Id="rId20" Type="http://schemas.openxmlformats.org/officeDocument/2006/relationships/tags" Target="../tags/tag28.xml"/><Relationship Id="rId2" Type="http://schemas.openxmlformats.org/officeDocument/2006/relationships/tags" Target="../tags/tag10.xml"/><Relationship Id="rId19" Type="http://schemas.openxmlformats.org/officeDocument/2006/relationships/tags" Target="../tags/tag27.xml"/><Relationship Id="rId18" Type="http://schemas.openxmlformats.org/officeDocument/2006/relationships/tags" Target="../tags/tag26.xml"/><Relationship Id="rId17" Type="http://schemas.openxmlformats.org/officeDocument/2006/relationships/tags" Target="../tags/tag25.xml"/><Relationship Id="rId16" Type="http://schemas.openxmlformats.org/officeDocument/2006/relationships/tags" Target="../tags/tag24.xml"/><Relationship Id="rId15" Type="http://schemas.openxmlformats.org/officeDocument/2006/relationships/tags" Target="../tags/tag23.xml"/><Relationship Id="rId14" Type="http://schemas.openxmlformats.org/officeDocument/2006/relationships/tags" Target="../tags/tag22.xml"/><Relationship Id="rId13" Type="http://schemas.openxmlformats.org/officeDocument/2006/relationships/tags" Target="../tags/tag21.xml"/><Relationship Id="rId12" Type="http://schemas.openxmlformats.org/officeDocument/2006/relationships/tags" Target="../tags/tag20.xml"/><Relationship Id="rId11" Type="http://schemas.openxmlformats.org/officeDocument/2006/relationships/tags" Target="../tags/tag19.xml"/><Relationship Id="rId10" Type="http://schemas.openxmlformats.org/officeDocument/2006/relationships/tags" Target="../tags/tag18.xml"/><Relationship Id="rId1" Type="http://schemas.openxmlformats.org/officeDocument/2006/relationships/tags" Target="../tags/tag9.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tags" Target="../tags/tag97.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99.xml"/><Relationship Id="rId2" Type="http://schemas.openxmlformats.org/officeDocument/2006/relationships/image" Target="../media/image7.png"/><Relationship Id="rId1" Type="http://schemas.openxmlformats.org/officeDocument/2006/relationships/tags" Target="../tags/tag98.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tags" Target="../tags/tag100.xml"/></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tags" Target="../tags/tag101.xml"/></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xml"/><Relationship Id="rId3" Type="http://schemas.openxmlformats.org/officeDocument/2006/relationships/tags" Target="../tags/tag103.xml"/><Relationship Id="rId2" Type="http://schemas.openxmlformats.org/officeDocument/2006/relationships/image" Target="../media/image10.png"/><Relationship Id="rId1" Type="http://schemas.openxmlformats.org/officeDocument/2006/relationships/tags" Target="../tags/tag10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image" Target="../media/image1.png"/><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1.xml"/><Relationship Id="rId4" Type="http://schemas.openxmlformats.org/officeDocument/2006/relationships/image" Target="../media/image12.png"/><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16.png"/></Relationships>
</file>

<file path=ppt/slides/_rels/slide24.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1.xml"/><Relationship Id="rId4" Type="http://schemas.openxmlformats.org/officeDocument/2006/relationships/image" Target="../media/image16.png"/><Relationship Id="rId3" Type="http://schemas.openxmlformats.org/officeDocument/2006/relationships/image" Target="../media/image17.png"/><Relationship Id="rId2" Type="http://schemas.openxmlformats.org/officeDocument/2006/relationships/tags" Target="../tags/tag107.xml"/><Relationship Id="rId1" Type="http://schemas.openxmlformats.org/officeDocument/2006/relationships/tags" Target="../tags/tag10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1.xml"/><Relationship Id="rId2" Type="http://schemas.openxmlformats.org/officeDocument/2006/relationships/image" Target="../media/image1.svg"/><Relationship Id="rId1"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svg"/><Relationship Id="rId1"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svg"/><Relationship Id="rId1"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svg"/><Relationship Id="rId1"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9.png"/></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1.xml"/><Relationship Id="rId3" Type="http://schemas.openxmlformats.org/officeDocument/2006/relationships/image" Target="../media/image20.png"/><Relationship Id="rId2" Type="http://schemas.openxmlformats.org/officeDocument/2006/relationships/tags" Target="../tags/tag109.xml"/><Relationship Id="rId1" Type="http://schemas.openxmlformats.org/officeDocument/2006/relationships/tags" Target="../tags/tag108.xml"/></Relationships>
</file>

<file path=ppt/slides/_rels/slide32.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2.xml"/><Relationship Id="rId3" Type="http://schemas.openxmlformats.org/officeDocument/2006/relationships/image" Target="../media/image21.png"/><Relationship Id="rId2" Type="http://schemas.openxmlformats.org/officeDocument/2006/relationships/tags" Target="../tags/tag111.xml"/><Relationship Id="rId1" Type="http://schemas.openxmlformats.org/officeDocument/2006/relationships/tags" Target="../tags/tag110.xml"/></Relationships>
</file>

<file path=ppt/slides/_rels/slide33.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2.xml"/><Relationship Id="rId3" Type="http://schemas.openxmlformats.org/officeDocument/2006/relationships/image" Target="../media/image22.png"/><Relationship Id="rId2" Type="http://schemas.openxmlformats.org/officeDocument/2006/relationships/tags" Target="../tags/tag113.xml"/><Relationship Id="rId1" Type="http://schemas.openxmlformats.org/officeDocument/2006/relationships/tags" Target="../tags/tag112.xml"/></Relationships>
</file>

<file path=ppt/slides/_rels/slide34.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2.xml"/><Relationship Id="rId3" Type="http://schemas.openxmlformats.org/officeDocument/2006/relationships/image" Target="../media/image21.png"/><Relationship Id="rId2" Type="http://schemas.openxmlformats.org/officeDocument/2006/relationships/tags" Target="../tags/tag115.xml"/><Relationship Id="rId1" Type="http://schemas.openxmlformats.org/officeDocument/2006/relationships/tags" Target="../tags/tag114.xml"/></Relationships>
</file>

<file path=ppt/slides/_rels/slide35.xml.rels><?xml version="1.0" encoding="UTF-8" standalone="yes"?>
<Relationships xmlns="http://schemas.openxmlformats.org/package/2006/relationships"><Relationship Id="rId6" Type="http://schemas.openxmlformats.org/officeDocument/2006/relationships/notesSlide" Target="../notesSlides/notesSlide28.xml"/><Relationship Id="rId5" Type="http://schemas.openxmlformats.org/officeDocument/2006/relationships/slideLayout" Target="../slideLayouts/slideLayout2.xml"/><Relationship Id="rId4" Type="http://schemas.openxmlformats.org/officeDocument/2006/relationships/image" Target="../media/image24.png"/><Relationship Id="rId3" Type="http://schemas.openxmlformats.org/officeDocument/2006/relationships/tags" Target="../tags/tag117.xml"/><Relationship Id="rId2" Type="http://schemas.openxmlformats.org/officeDocument/2006/relationships/image" Target="../media/image23.png"/><Relationship Id="rId1" Type="http://schemas.openxmlformats.org/officeDocument/2006/relationships/tags" Target="../tags/tag116.xml"/></Relationships>
</file>

<file path=ppt/slides/_rels/slide36.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slideLayout" Target="../slideLayouts/slideLayout1.xml"/><Relationship Id="rId3" Type="http://schemas.openxmlformats.org/officeDocument/2006/relationships/image" Target="../media/image16.png"/><Relationship Id="rId2" Type="http://schemas.openxmlformats.org/officeDocument/2006/relationships/tags" Target="../tags/tag118.xml"/><Relationship Id="rId1" Type="http://schemas.openxmlformats.org/officeDocument/2006/relationships/image" Target="../media/image25.png"/></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1.xml"/><Relationship Id="rId2" Type="http://schemas.openxmlformats.org/officeDocument/2006/relationships/image" Target="../media/image26.png"/><Relationship Id="rId1" Type="http://schemas.openxmlformats.org/officeDocument/2006/relationships/tags" Target="../tags/tag119.xml"/></Relationships>
</file>

<file path=ppt/slides/_rels/slide38.xml.rels><?xml version="1.0" encoding="UTF-8" standalone="yes"?>
<Relationships xmlns="http://schemas.openxmlformats.org/package/2006/relationships"><Relationship Id="rId6" Type="http://schemas.openxmlformats.org/officeDocument/2006/relationships/notesSlide" Target="../notesSlides/notesSlide31.xml"/><Relationship Id="rId5" Type="http://schemas.openxmlformats.org/officeDocument/2006/relationships/slideLayout" Target="../slideLayouts/slideLayout1.xml"/><Relationship Id="rId4" Type="http://schemas.openxmlformats.org/officeDocument/2006/relationships/image" Target="../media/image25.png"/><Relationship Id="rId3" Type="http://schemas.openxmlformats.org/officeDocument/2006/relationships/tags" Target="../tags/tag121.xml"/><Relationship Id="rId2" Type="http://schemas.openxmlformats.org/officeDocument/2006/relationships/image" Target="../media/image27.png"/><Relationship Id="rId1" Type="http://schemas.openxmlformats.org/officeDocument/2006/relationships/tags" Target="../tags/tag120.xml"/></Relationships>
</file>

<file path=ppt/slides/_rels/slide39.xml.rels><?xml version="1.0" encoding="UTF-8" standalone="yes"?>
<Relationships xmlns="http://schemas.openxmlformats.org/package/2006/relationships"><Relationship Id="rId6" Type="http://schemas.openxmlformats.org/officeDocument/2006/relationships/notesSlide" Target="../notesSlides/notesSlide32.xml"/><Relationship Id="rId5" Type="http://schemas.openxmlformats.org/officeDocument/2006/relationships/slideLayout" Target="../slideLayouts/slideLayout1.xml"/><Relationship Id="rId4" Type="http://schemas.openxmlformats.org/officeDocument/2006/relationships/image" Target="../media/image28.png"/><Relationship Id="rId3" Type="http://schemas.openxmlformats.org/officeDocument/2006/relationships/image" Target="../media/image25.png"/><Relationship Id="rId2" Type="http://schemas.openxmlformats.org/officeDocument/2006/relationships/tags" Target="../tags/tag123.xml"/><Relationship Id="rId1" Type="http://schemas.openxmlformats.org/officeDocument/2006/relationships/tags" Target="../tags/tag1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6" Type="http://schemas.openxmlformats.org/officeDocument/2006/relationships/notesSlide" Target="../notesSlides/notesSlide33.xml"/><Relationship Id="rId5" Type="http://schemas.openxmlformats.org/officeDocument/2006/relationships/slideLayout" Target="../slideLayouts/slideLayout1.xml"/><Relationship Id="rId4" Type="http://schemas.openxmlformats.org/officeDocument/2006/relationships/image" Target="../media/image30.png"/><Relationship Id="rId3" Type="http://schemas.openxmlformats.org/officeDocument/2006/relationships/tags" Target="../tags/tag125.xml"/><Relationship Id="rId2" Type="http://schemas.openxmlformats.org/officeDocument/2006/relationships/image" Target="../media/image29.png"/><Relationship Id="rId1" Type="http://schemas.openxmlformats.org/officeDocument/2006/relationships/tags" Target="../tags/tag124.xml"/></Relationships>
</file>

<file path=ppt/slides/_rels/slide41.xml.rels><?xml version="1.0" encoding="UTF-8" standalone="yes"?>
<Relationships xmlns="http://schemas.openxmlformats.org/package/2006/relationships"><Relationship Id="rId6" Type="http://schemas.openxmlformats.org/officeDocument/2006/relationships/notesSlide" Target="../notesSlides/notesSlide34.xml"/><Relationship Id="rId5" Type="http://schemas.openxmlformats.org/officeDocument/2006/relationships/slideLayout" Target="../slideLayouts/slideLayout1.xml"/><Relationship Id="rId4" Type="http://schemas.openxmlformats.org/officeDocument/2006/relationships/image" Target="../media/image31.png"/><Relationship Id="rId3" Type="http://schemas.openxmlformats.org/officeDocument/2006/relationships/tags" Target="../tags/tag127.xml"/><Relationship Id="rId2" Type="http://schemas.openxmlformats.org/officeDocument/2006/relationships/image" Target="../media/image15.png"/><Relationship Id="rId1" Type="http://schemas.openxmlformats.org/officeDocument/2006/relationships/tags" Target="../tags/tag126.xml"/></Relationships>
</file>

<file path=ppt/slides/_rels/slide42.xml.rels><?xml version="1.0" encoding="UTF-8" standalone="yes"?>
<Relationships xmlns="http://schemas.openxmlformats.org/package/2006/relationships"><Relationship Id="rId5" Type="http://schemas.openxmlformats.org/officeDocument/2006/relationships/notesSlide" Target="../notesSlides/notesSlide35.xml"/><Relationship Id="rId4" Type="http://schemas.openxmlformats.org/officeDocument/2006/relationships/slideLayout" Target="../slideLayouts/slideLayout1.xml"/><Relationship Id="rId3" Type="http://schemas.openxmlformats.org/officeDocument/2006/relationships/tags" Target="../tags/tag129.xml"/><Relationship Id="rId2" Type="http://schemas.openxmlformats.org/officeDocument/2006/relationships/image" Target="../media/image32.png"/><Relationship Id="rId1" Type="http://schemas.openxmlformats.org/officeDocument/2006/relationships/tags" Target="../tags/tag1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46.xml.rels><?xml version="1.0" encoding="UTF-8" standalone="yes"?>
<Relationships xmlns="http://schemas.openxmlformats.org/package/2006/relationships"><Relationship Id="rId4" Type="http://schemas.openxmlformats.org/officeDocument/2006/relationships/notesSlide" Target="../notesSlides/notesSlide39.xml"/><Relationship Id="rId3" Type="http://schemas.openxmlformats.org/officeDocument/2006/relationships/slideLayout" Target="../slideLayouts/slideLayout1.xml"/><Relationship Id="rId2" Type="http://schemas.openxmlformats.org/officeDocument/2006/relationships/image" Target="../media/image34.png"/><Relationship Id="rId1" Type="http://schemas.openxmlformats.org/officeDocument/2006/relationships/image" Target="../media/image35.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49.xml.rels><?xml version="1.0" encoding="UTF-8" standalone="yes"?>
<Relationships xmlns="http://schemas.openxmlformats.org/package/2006/relationships"><Relationship Id="rId4" Type="http://schemas.openxmlformats.org/officeDocument/2006/relationships/notesSlide" Target="../notesSlides/notesSlide42.xml"/><Relationship Id="rId3" Type="http://schemas.openxmlformats.org/officeDocument/2006/relationships/slideLayout" Target="../slideLayouts/slideLayout2.xml"/><Relationship Id="rId2" Type="http://schemas.openxmlformats.org/officeDocument/2006/relationships/image" Target="../media/image37.png"/><Relationship Id="rId1" Type="http://schemas.openxmlformats.org/officeDocument/2006/relationships/image" Target="../media/image3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xml"/><Relationship Id="rId1" Type="http://schemas.openxmlformats.org/officeDocument/2006/relationships/tags" Target="../tags/tag13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xml"/><Relationship Id="rId1" Type="http://schemas.openxmlformats.org/officeDocument/2006/relationships/image" Target="../media/image38.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xml"/><Relationship Id="rId1" Type="http://schemas.openxmlformats.org/officeDocument/2006/relationships/image" Target="../media/image39.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1.xml"/><Relationship Id="rId1" Type="http://schemas.openxmlformats.org/officeDocument/2006/relationships/image" Target="../media/image40.png"/></Relationships>
</file>

<file path=ppt/slides/_rels/slide55.xml.rels><?xml version="1.0" encoding="UTF-8" standalone="yes"?>
<Relationships xmlns="http://schemas.openxmlformats.org/package/2006/relationships"><Relationship Id="rId4" Type="http://schemas.openxmlformats.org/officeDocument/2006/relationships/notesSlide" Target="../notesSlides/notesSlide48.xml"/><Relationship Id="rId3" Type="http://schemas.openxmlformats.org/officeDocument/2006/relationships/slideLayout" Target="../slideLayouts/slideLayout1.xml"/><Relationship Id="rId2" Type="http://schemas.openxmlformats.org/officeDocument/2006/relationships/image" Target="../media/image42.png"/><Relationship Id="rId1" Type="http://schemas.openxmlformats.org/officeDocument/2006/relationships/image" Target="../media/image41.png"/></Relationships>
</file>

<file path=ppt/slides/_rels/slide56.xml.rels><?xml version="1.0" encoding="UTF-8" standalone="yes"?>
<Relationships xmlns="http://schemas.openxmlformats.org/package/2006/relationships"><Relationship Id="rId4" Type="http://schemas.openxmlformats.org/officeDocument/2006/relationships/notesSlide" Target="../notesSlides/notesSlide49.xml"/><Relationship Id="rId3" Type="http://schemas.openxmlformats.org/officeDocument/2006/relationships/slideLayout" Target="../slideLayouts/slideLayout1.xml"/><Relationship Id="rId2" Type="http://schemas.openxmlformats.org/officeDocument/2006/relationships/image" Target="../media/image43.png"/><Relationship Id="rId1" Type="http://schemas.openxmlformats.org/officeDocument/2006/relationships/tags" Target="../tags/tag13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tags" Target="../tags/tag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21310" y="363220"/>
            <a:ext cx="10394315" cy="6369685"/>
          </a:xfrm>
          <a:prstGeom prst="rect">
            <a:avLst/>
          </a:prstGeom>
          <a:noFill/>
        </p:spPr>
        <p:txBody>
          <a:bodyPr wrap="square" rtlCol="0" anchor="t">
            <a:spAutoFit/>
          </a:bodyPr>
          <a:p>
            <a:r>
              <a:rPr lang="zh-CN" altLang="en-US" sz="2400"/>
              <a:t>两级计算图划分：</a:t>
            </a:r>
            <a:endParaRPr lang="zh-CN" altLang="en-US" sz="2400"/>
          </a:p>
          <a:p>
            <a:endParaRPr lang="zh-CN" altLang="en-US" sz="2400"/>
          </a:p>
          <a:p>
            <a:r>
              <a:rPr lang="zh-CN" altLang="en-US" sz="2400"/>
              <a:t>（1）为了</a:t>
            </a:r>
            <a:r>
              <a:rPr lang="zh-CN" altLang="en-US" sz="2400">
                <a:solidFill>
                  <a:srgbClr val="FF0000"/>
                </a:solidFill>
              </a:rPr>
              <a:t>设备分布式执行</a:t>
            </a:r>
            <a:r>
              <a:rPr lang="zh-CN" altLang="en-US" sz="2400"/>
              <a:t>切图，将计算图（静态图）切为子图， 为了在内存受限的独立设备上执行</a:t>
            </a:r>
            <a:endParaRPr lang="zh-CN" altLang="en-US" sz="2400"/>
          </a:p>
          <a:p>
            <a:endParaRPr lang="zh-CN" altLang="en-US" sz="2400"/>
          </a:p>
          <a:p>
            <a:r>
              <a:rPr lang="zh-CN" altLang="en-US" sz="2400"/>
              <a:t>例如：FlexFlow、Alpa</a:t>
            </a:r>
            <a:endParaRPr lang="zh-CN" altLang="en-US" sz="2400"/>
          </a:p>
          <a:p>
            <a:endParaRPr lang="zh-CN" altLang="en-US" sz="2400"/>
          </a:p>
          <a:p>
            <a:r>
              <a:rPr lang="zh-CN" altLang="en-US" sz="2400"/>
              <a:t>（2）为了</a:t>
            </a:r>
            <a:r>
              <a:rPr lang="zh-CN" altLang="en-US" sz="2400">
                <a:solidFill>
                  <a:srgbClr val="FF0000"/>
                </a:solidFill>
              </a:rPr>
              <a:t>launch kernel</a:t>
            </a:r>
            <a:r>
              <a:rPr lang="zh-CN" altLang="en-US" sz="2400"/>
              <a:t>切图(算子融合)，子图对于硬件kernel可能过大，无法融合为1个kernel，故</a:t>
            </a:r>
            <a:r>
              <a:rPr lang="zh-CN" altLang="en-US" sz="2400">
                <a:sym typeface="+mn-ea"/>
              </a:rPr>
              <a:t>将子图切为适应硬件kernel大小的片段（或者采用</a:t>
            </a:r>
            <a:r>
              <a:rPr lang="en-US" altLang="zh-CN" sz="2400">
                <a:sym typeface="+mn-ea"/>
              </a:rPr>
              <a:t>op fusion</a:t>
            </a:r>
            <a:r>
              <a:rPr lang="zh-CN" altLang="en-US" sz="2400">
                <a:sym typeface="+mn-ea"/>
              </a:rPr>
              <a:t>），在</a:t>
            </a:r>
            <a:r>
              <a:rPr lang="en-US" altLang="zh-CN" sz="2400">
                <a:sym typeface="+mn-ea"/>
              </a:rPr>
              <a:t>genesis</a:t>
            </a:r>
            <a:r>
              <a:rPr lang="zh-CN" altLang="en-US" sz="2400">
                <a:sym typeface="+mn-ea"/>
              </a:rPr>
              <a:t>的</a:t>
            </a:r>
            <a:r>
              <a:rPr lang="en-US" altLang="zh-CN" sz="2400">
                <a:sym typeface="+mn-ea"/>
              </a:rPr>
              <a:t>auto-scheduler</a:t>
            </a:r>
            <a:r>
              <a:rPr lang="zh-CN" altLang="en-US" sz="2400">
                <a:sym typeface="+mn-ea"/>
              </a:rPr>
              <a:t>时即可直接融（tile）为一个kerne</a:t>
            </a:r>
            <a:r>
              <a:rPr lang="en-US" altLang="zh-CN" sz="2400">
                <a:sym typeface="+mn-ea"/>
              </a:rPr>
              <a:t>l</a:t>
            </a:r>
            <a:endParaRPr lang="zh-CN" altLang="en-US" sz="2400"/>
          </a:p>
          <a:p>
            <a:endParaRPr lang="zh-CN" altLang="en-US" sz="2400"/>
          </a:p>
          <a:p>
            <a:r>
              <a:rPr lang="zh-CN" altLang="en-US" sz="2400"/>
              <a:t>例如：[ISCA '23]Inter-layer Scheduling Space Definition and Exploration for Tiled Accelerators，使用资源分配树，来表示不同的层间调度方案，并描述层间调度的整体空间，是将传统的分布式技术从device之间的调度扩展到kernel之间的调度</a:t>
            </a:r>
            <a:br>
              <a:rPr lang="zh-CN" altLang="en-US" sz="2400"/>
            </a:br>
            <a:r>
              <a:rPr lang="en-US" altLang="zh-CN" sz="2400"/>
              <a:t>[HPCA24] Gemini: Mapping and Architecture Co-exploration for Large-scale DNN Chiplet Accelerators</a:t>
            </a:r>
            <a:endParaRPr lang="en-US" altLang="zh-CN" sz="2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文本框 7"/>
          <p:cNvSpPr txBox="1"/>
          <p:nvPr/>
        </p:nvSpPr>
        <p:spPr>
          <a:xfrm>
            <a:off x="586105" y="393700"/>
            <a:ext cx="9698990" cy="1938020"/>
          </a:xfrm>
          <a:prstGeom prst="rect">
            <a:avLst/>
          </a:prstGeom>
          <a:noFill/>
        </p:spPr>
        <p:txBody>
          <a:bodyPr wrap="square" rtlCol="0" anchor="t">
            <a:spAutoFit/>
          </a:bodyPr>
          <a:p>
            <a:r>
              <a:rPr lang="zh-CN" altLang="en-US" sz="2400" b="1"/>
              <a:t>张量并行</a:t>
            </a:r>
            <a:r>
              <a:rPr lang="zh-CN" altLang="en-US" sz="2400"/>
              <a:t>(Tensor Parallelism)是算子内并行的一种实现，会将算子拆分并分配到不同设备上并行执行。</a:t>
            </a:r>
            <a:endParaRPr lang="zh-CN" altLang="en-US" sz="2400"/>
          </a:p>
          <a:p>
            <a:endParaRPr lang="zh-CN" altLang="en-US" sz="2400"/>
          </a:p>
          <a:p>
            <a:r>
              <a:rPr lang="zh-CN" altLang="en-US" sz="2400"/>
              <a:t>切分输入X 以及矩阵A、B，使得矩阵运算XA 和YB 可以分配到两个设备上执行</a:t>
            </a:r>
            <a:endParaRPr lang="zh-CN" altLang="en-US" sz="2400"/>
          </a:p>
        </p:txBody>
      </p:sp>
      <p:pic>
        <p:nvPicPr>
          <p:cNvPr id="4" name="图片 3"/>
          <p:cNvPicPr>
            <a:picLocks noChangeAspect="1"/>
          </p:cNvPicPr>
          <p:nvPr>
            <p:custDataLst>
              <p:tags r:id="rId1"/>
            </p:custDataLst>
          </p:nvPr>
        </p:nvPicPr>
        <p:blipFill>
          <a:blip r:embed="rId2"/>
          <a:stretch>
            <a:fillRect/>
          </a:stretch>
        </p:blipFill>
        <p:spPr>
          <a:xfrm>
            <a:off x="1395730" y="2626995"/>
            <a:ext cx="9792970" cy="370332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文本框 7"/>
          <p:cNvSpPr txBox="1"/>
          <p:nvPr/>
        </p:nvSpPr>
        <p:spPr>
          <a:xfrm>
            <a:off x="586105" y="393700"/>
            <a:ext cx="9698990" cy="829945"/>
          </a:xfrm>
          <a:prstGeom prst="rect">
            <a:avLst/>
          </a:prstGeom>
          <a:noFill/>
        </p:spPr>
        <p:txBody>
          <a:bodyPr wrap="square" rtlCol="0" anchor="t">
            <a:spAutoFit/>
          </a:bodyPr>
          <a:p>
            <a:r>
              <a:rPr lang="zh-CN" altLang="en-US" sz="2400" b="1"/>
              <a:t>算子</a:t>
            </a:r>
            <a:r>
              <a:rPr lang="zh-CN" altLang="en-US" sz="2400" b="1"/>
              <a:t>间并行</a:t>
            </a:r>
            <a:r>
              <a:rPr lang="en-US" altLang="zh-CN" sz="2400" b="1"/>
              <a:t> </a:t>
            </a:r>
            <a:r>
              <a:rPr lang="zh-CN" altLang="en-US" sz="2400"/>
              <a:t>模型中单个算子参数量较少，但整个模型的总内存需求超过单设备的内存容量，就需要在算子间进行切分。</a:t>
            </a:r>
            <a:endParaRPr lang="zh-CN" altLang="en-US" sz="2400"/>
          </a:p>
        </p:txBody>
      </p:sp>
      <p:sp>
        <p:nvSpPr>
          <p:cNvPr id="3" name="文本框 2"/>
          <p:cNvSpPr txBox="1"/>
          <p:nvPr/>
        </p:nvSpPr>
        <p:spPr>
          <a:xfrm>
            <a:off x="356870" y="5553075"/>
            <a:ext cx="10157460" cy="1198880"/>
          </a:xfrm>
          <a:prstGeom prst="rect">
            <a:avLst/>
          </a:prstGeom>
          <a:noFill/>
        </p:spPr>
        <p:txBody>
          <a:bodyPr wrap="square" rtlCol="0" anchor="t">
            <a:spAutoFit/>
          </a:bodyPr>
          <a:p>
            <a:r>
              <a:rPr lang="zh-CN" altLang="en-US" sz="2400"/>
              <a:t>模型并行空泡(Model Parallelism Bubble)现象：算子间并行中，下游设备需要等待上游设备计算完成，因此下游设备容易长期处于空闲状态。  </a:t>
            </a:r>
            <a:br>
              <a:rPr lang="zh-CN" altLang="en-US" sz="2400"/>
            </a:br>
            <a:r>
              <a:rPr lang="en-US" altLang="zh-CN" sz="2400"/>
              <a:t>--&gt; </a:t>
            </a:r>
            <a:r>
              <a:rPr lang="zh-CN" altLang="en-US" sz="2400"/>
              <a:t>利用流水线技术缓解空泡现象（流水并行 ）</a:t>
            </a:r>
            <a:endParaRPr lang="zh-CN" altLang="en-US" sz="2400"/>
          </a:p>
        </p:txBody>
      </p:sp>
      <p:pic>
        <p:nvPicPr>
          <p:cNvPr id="4" name="图片 3"/>
          <p:cNvPicPr>
            <a:picLocks noChangeAspect="1"/>
          </p:cNvPicPr>
          <p:nvPr>
            <p:custDataLst>
              <p:tags r:id="rId1"/>
            </p:custDataLst>
          </p:nvPr>
        </p:nvPicPr>
        <p:blipFill>
          <a:blip r:embed="rId2"/>
          <a:stretch>
            <a:fillRect/>
          </a:stretch>
        </p:blipFill>
        <p:spPr>
          <a:xfrm>
            <a:off x="2010410" y="1372235"/>
            <a:ext cx="8171180" cy="38608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文本框 7"/>
          <p:cNvSpPr txBox="1"/>
          <p:nvPr/>
        </p:nvSpPr>
        <p:spPr>
          <a:xfrm>
            <a:off x="586105" y="393700"/>
            <a:ext cx="9698990" cy="1198880"/>
          </a:xfrm>
          <a:prstGeom prst="rect">
            <a:avLst/>
          </a:prstGeom>
          <a:noFill/>
        </p:spPr>
        <p:txBody>
          <a:bodyPr wrap="square" rtlCol="0" anchor="t">
            <a:spAutoFit/>
          </a:bodyPr>
          <a:p>
            <a:r>
              <a:rPr sz="2400" b="1">
                <a:latin typeface="Arial Bold" panose="020B0604020202090204" charset="0"/>
              </a:rPr>
              <a:t>流水并行</a:t>
            </a:r>
            <a:r>
              <a:rPr sz="2400"/>
              <a:t>(Pipeline Parallelism)是在模型并行中构建流水线，并利用流水线调度。该训练系统中，模型的上下游算子会被分配到不同的流水阶段，每个设备负责一个流水阶段。</a:t>
            </a:r>
            <a:endParaRPr sz="2400"/>
          </a:p>
        </p:txBody>
      </p:sp>
      <p:grpSp>
        <p:nvGrpSpPr>
          <p:cNvPr id="24" name="组合 23"/>
          <p:cNvGrpSpPr/>
          <p:nvPr/>
        </p:nvGrpSpPr>
        <p:grpSpPr>
          <a:xfrm>
            <a:off x="925830" y="1565910"/>
            <a:ext cx="10330180" cy="4687570"/>
            <a:chOff x="1458" y="2192"/>
            <a:chExt cx="16268" cy="7382"/>
          </a:xfrm>
        </p:grpSpPr>
        <p:sp>
          <p:nvSpPr>
            <p:cNvPr id="5" name="矩形 4"/>
            <p:cNvSpPr/>
            <p:nvPr>
              <p:custDataLst>
                <p:tags r:id="rId1"/>
              </p:custDataLst>
            </p:nvPr>
          </p:nvSpPr>
          <p:spPr>
            <a:xfrm>
              <a:off x="2984" y="6586"/>
              <a:ext cx="1134" cy="567"/>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6" name="矩形 5"/>
            <p:cNvSpPr/>
            <p:nvPr>
              <p:custDataLst>
                <p:tags r:id="rId2"/>
              </p:custDataLst>
            </p:nvPr>
          </p:nvSpPr>
          <p:spPr>
            <a:xfrm>
              <a:off x="5144" y="6586"/>
              <a:ext cx="1134" cy="567"/>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GB"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7" name="矩形 6"/>
            <p:cNvSpPr/>
            <p:nvPr>
              <p:custDataLst>
                <p:tags r:id="rId3"/>
              </p:custDataLst>
            </p:nvPr>
          </p:nvSpPr>
          <p:spPr>
            <a:xfrm>
              <a:off x="2984" y="5557"/>
              <a:ext cx="1134" cy="567"/>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2" name="矩形 1"/>
            <p:cNvSpPr/>
            <p:nvPr>
              <p:custDataLst>
                <p:tags r:id="rId4"/>
              </p:custDataLst>
            </p:nvPr>
          </p:nvSpPr>
          <p:spPr>
            <a:xfrm>
              <a:off x="5144" y="5557"/>
              <a:ext cx="1134" cy="567"/>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9" name="矩形 8"/>
            <p:cNvSpPr/>
            <p:nvPr>
              <p:custDataLst>
                <p:tags r:id="rId5"/>
              </p:custDataLst>
            </p:nvPr>
          </p:nvSpPr>
          <p:spPr>
            <a:xfrm>
              <a:off x="2984" y="4495"/>
              <a:ext cx="1134" cy="567"/>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10" name="矩形 9"/>
            <p:cNvSpPr/>
            <p:nvPr>
              <p:custDataLst>
                <p:tags r:id="rId6"/>
              </p:custDataLst>
            </p:nvPr>
          </p:nvSpPr>
          <p:spPr>
            <a:xfrm>
              <a:off x="5144" y="4495"/>
              <a:ext cx="1134" cy="567"/>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11" name="矩形 10"/>
            <p:cNvSpPr/>
            <p:nvPr>
              <p:custDataLst>
                <p:tags r:id="rId7"/>
              </p:custDataLst>
            </p:nvPr>
          </p:nvSpPr>
          <p:spPr>
            <a:xfrm>
              <a:off x="2984" y="3466"/>
              <a:ext cx="1134" cy="567"/>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12" name="矩形 11"/>
            <p:cNvSpPr/>
            <p:nvPr>
              <p:custDataLst>
                <p:tags r:id="rId8"/>
              </p:custDataLst>
            </p:nvPr>
          </p:nvSpPr>
          <p:spPr>
            <a:xfrm>
              <a:off x="5144" y="3466"/>
              <a:ext cx="1134" cy="567"/>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cxnSp>
          <p:nvCxnSpPr>
            <p:cNvPr id="13" name="直线箭头连接符 12"/>
            <p:cNvCxnSpPr>
              <a:stCxn id="5" idx="0"/>
              <a:endCxn id="7" idx="2"/>
            </p:cNvCxnSpPr>
            <p:nvPr>
              <p:custDataLst>
                <p:tags r:id="rId9"/>
              </p:custDataLst>
            </p:nvPr>
          </p:nvCxnSpPr>
          <p:spPr>
            <a:xfrm flipV="1">
              <a:off x="3551" y="6124"/>
              <a:ext cx="0" cy="46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 name="直线箭头连接符 13"/>
            <p:cNvCxnSpPr>
              <a:stCxn id="7" idx="0"/>
              <a:endCxn id="9" idx="2"/>
            </p:cNvCxnSpPr>
            <p:nvPr>
              <p:custDataLst>
                <p:tags r:id="rId10"/>
              </p:custDataLst>
            </p:nvPr>
          </p:nvCxnSpPr>
          <p:spPr>
            <a:xfrm flipV="1">
              <a:off x="3551" y="5062"/>
              <a:ext cx="0" cy="49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5" name="直线箭头连接符 14"/>
            <p:cNvCxnSpPr>
              <a:stCxn id="9" idx="0"/>
              <a:endCxn id="11" idx="2"/>
            </p:cNvCxnSpPr>
            <p:nvPr>
              <p:custDataLst>
                <p:tags r:id="rId11"/>
              </p:custDataLst>
            </p:nvPr>
          </p:nvCxnSpPr>
          <p:spPr>
            <a:xfrm flipV="1">
              <a:off x="3551" y="4033"/>
              <a:ext cx="0" cy="46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6" name="直线箭头连接符 15"/>
            <p:cNvCxnSpPr>
              <a:stCxn id="2" idx="2"/>
            </p:cNvCxnSpPr>
            <p:nvPr>
              <p:custDataLst>
                <p:tags r:id="rId12"/>
              </p:custDataLst>
            </p:nvPr>
          </p:nvCxnSpPr>
          <p:spPr>
            <a:xfrm flipH="1">
              <a:off x="5702" y="6124"/>
              <a:ext cx="9" cy="46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7" name="直线箭头连接符 16"/>
            <p:cNvCxnSpPr>
              <a:stCxn id="10" idx="2"/>
            </p:cNvCxnSpPr>
            <p:nvPr>
              <p:custDataLst>
                <p:tags r:id="rId13"/>
              </p:custDataLst>
            </p:nvPr>
          </p:nvCxnSpPr>
          <p:spPr>
            <a:xfrm flipH="1">
              <a:off x="5702" y="5062"/>
              <a:ext cx="9" cy="49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8" name="直线箭头连接符 17"/>
            <p:cNvCxnSpPr>
              <a:stCxn id="12" idx="2"/>
              <a:endCxn id="10" idx="0"/>
            </p:cNvCxnSpPr>
            <p:nvPr>
              <p:custDataLst>
                <p:tags r:id="rId14"/>
              </p:custDataLst>
            </p:nvPr>
          </p:nvCxnSpPr>
          <p:spPr>
            <a:xfrm>
              <a:off x="5711" y="4033"/>
              <a:ext cx="0" cy="46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9" name="直线箭头连接符 18"/>
            <p:cNvCxnSpPr>
              <a:stCxn id="11" idx="3"/>
              <a:endCxn id="12" idx="1"/>
            </p:cNvCxnSpPr>
            <p:nvPr>
              <p:custDataLst>
                <p:tags r:id="rId15"/>
              </p:custDataLst>
            </p:nvPr>
          </p:nvCxnSpPr>
          <p:spPr>
            <a:xfrm>
              <a:off x="4117" y="3750"/>
              <a:ext cx="102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0" name="直线箭头连接符 19"/>
            <p:cNvCxnSpPr>
              <a:stCxn id="9" idx="3"/>
              <a:endCxn id="10" idx="1"/>
            </p:cNvCxnSpPr>
            <p:nvPr>
              <p:custDataLst>
                <p:tags r:id="rId16"/>
              </p:custDataLst>
            </p:nvPr>
          </p:nvCxnSpPr>
          <p:spPr>
            <a:xfrm>
              <a:off x="4117" y="4778"/>
              <a:ext cx="102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1" name="直线箭头连接符 20"/>
            <p:cNvCxnSpPr>
              <a:stCxn id="7" idx="3"/>
              <a:endCxn id="2" idx="1"/>
            </p:cNvCxnSpPr>
            <p:nvPr>
              <p:custDataLst>
                <p:tags r:id="rId17"/>
              </p:custDataLst>
            </p:nvPr>
          </p:nvCxnSpPr>
          <p:spPr>
            <a:xfrm>
              <a:off x="4117" y="5841"/>
              <a:ext cx="102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2" name="直线箭头连接符 21"/>
            <p:cNvCxnSpPr>
              <a:stCxn id="5" idx="3"/>
              <a:endCxn id="6" idx="1"/>
            </p:cNvCxnSpPr>
            <p:nvPr>
              <p:custDataLst>
                <p:tags r:id="rId18"/>
              </p:custDataLst>
            </p:nvPr>
          </p:nvCxnSpPr>
          <p:spPr>
            <a:xfrm>
              <a:off x="4117" y="6870"/>
              <a:ext cx="102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8" name="文本框 27"/>
            <p:cNvSpPr txBox="1"/>
            <p:nvPr>
              <p:custDataLst>
                <p:tags r:id="rId19"/>
              </p:custDataLst>
            </p:nvPr>
          </p:nvSpPr>
          <p:spPr>
            <a:xfrm>
              <a:off x="3682" y="7811"/>
              <a:ext cx="1819" cy="533"/>
            </a:xfrm>
            <a:prstGeom prst="rect">
              <a:avLst/>
            </a:prstGeom>
            <a:noFill/>
          </p:spPr>
          <p:txBody>
            <a:bodyPr wrap="square" rtlCol="0">
              <a:spAutoFit/>
            </a:bodyPr>
            <a:lstStyle/>
            <a:p>
              <a:pPr algn="ctr"/>
              <a:r>
                <a:rPr lang="zh-CN" altLang="en-US" sz="1600" dirty="0">
                  <a:latin typeface="Times New Roman" panose="02020603050405020304" pitchFamily="18" charset="0"/>
                  <a:ea typeface="宋体" pitchFamily="2" charset="-122"/>
                  <a:cs typeface="Times New Roman" panose="02020603050405020304" pitchFamily="18" charset="0"/>
                </a:rPr>
                <a:t>梯度</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29" name="文本框 28"/>
            <p:cNvSpPr txBox="1"/>
            <p:nvPr>
              <p:custDataLst>
                <p:tags r:id="rId20"/>
              </p:custDataLst>
            </p:nvPr>
          </p:nvSpPr>
          <p:spPr>
            <a:xfrm>
              <a:off x="1458" y="3484"/>
              <a:ext cx="1819" cy="533"/>
            </a:xfrm>
            <a:prstGeom prst="rect">
              <a:avLst/>
            </a:prstGeom>
            <a:noFill/>
          </p:spPr>
          <p:txBody>
            <a:bodyPr wrap="square" rtlCol="0">
              <a:spAutoFit/>
            </a:bodyPr>
            <a:lstStyle/>
            <a:p>
              <a:pPr algn="ctr"/>
              <a:r>
                <a:rPr lang="zh-CN" altLang="en-US" sz="1600" dirty="0">
                  <a:latin typeface="Times New Roman" panose="02020603050405020304" pitchFamily="18" charset="0"/>
                  <a:ea typeface="宋体" pitchFamily="2" charset="-122"/>
                  <a:cs typeface="Times New Roman" panose="02020603050405020304" pitchFamily="18" charset="0"/>
                </a:rPr>
                <a:t>设备</a:t>
              </a:r>
              <a:r>
                <a:rPr lang="en-US" altLang="zh-CN" sz="1600" dirty="0">
                  <a:latin typeface="Times New Roman" panose="02020603050405020304" pitchFamily="18" charset="0"/>
                  <a:ea typeface="宋体" pitchFamily="2" charset="-122"/>
                  <a:cs typeface="Times New Roman" panose="02020603050405020304" pitchFamily="18" charset="0"/>
                </a:rPr>
                <a:t>3</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30" name="文本框 29"/>
            <p:cNvSpPr txBox="1"/>
            <p:nvPr>
              <p:custDataLst>
                <p:tags r:id="rId21"/>
              </p:custDataLst>
            </p:nvPr>
          </p:nvSpPr>
          <p:spPr>
            <a:xfrm>
              <a:off x="1458" y="4524"/>
              <a:ext cx="1819" cy="533"/>
            </a:xfrm>
            <a:prstGeom prst="rect">
              <a:avLst/>
            </a:prstGeom>
            <a:noFill/>
          </p:spPr>
          <p:txBody>
            <a:bodyPr wrap="square" rtlCol="0">
              <a:spAutoFit/>
            </a:bodyPr>
            <a:lstStyle/>
            <a:p>
              <a:pPr algn="ctr"/>
              <a:r>
                <a:rPr lang="zh-CN" altLang="en-US" sz="1600" dirty="0">
                  <a:latin typeface="Times New Roman" panose="02020603050405020304" pitchFamily="18" charset="0"/>
                  <a:ea typeface="宋体" pitchFamily="2" charset="-122"/>
                  <a:cs typeface="Times New Roman" panose="02020603050405020304" pitchFamily="18" charset="0"/>
                </a:rPr>
                <a:t>设备</a:t>
              </a:r>
              <a:r>
                <a:rPr lang="en-US" altLang="zh-CN" sz="1600" dirty="0">
                  <a:latin typeface="Times New Roman" panose="02020603050405020304" pitchFamily="18" charset="0"/>
                  <a:ea typeface="宋体" pitchFamily="2" charset="-122"/>
                  <a:cs typeface="Times New Roman" panose="02020603050405020304" pitchFamily="18" charset="0"/>
                </a:rPr>
                <a:t>2</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31" name="文本框 30"/>
            <p:cNvSpPr txBox="1"/>
            <p:nvPr>
              <p:custDataLst>
                <p:tags r:id="rId22"/>
              </p:custDataLst>
            </p:nvPr>
          </p:nvSpPr>
          <p:spPr>
            <a:xfrm>
              <a:off x="1458" y="5563"/>
              <a:ext cx="1819" cy="533"/>
            </a:xfrm>
            <a:prstGeom prst="rect">
              <a:avLst/>
            </a:prstGeom>
            <a:noFill/>
          </p:spPr>
          <p:txBody>
            <a:bodyPr wrap="square" rtlCol="0">
              <a:spAutoFit/>
            </a:bodyPr>
            <a:lstStyle/>
            <a:p>
              <a:pPr algn="ctr"/>
              <a:r>
                <a:rPr lang="zh-CN" altLang="en-US" sz="1600" dirty="0">
                  <a:latin typeface="Times New Roman" panose="02020603050405020304" pitchFamily="18" charset="0"/>
                  <a:ea typeface="宋体" pitchFamily="2" charset="-122"/>
                  <a:cs typeface="Times New Roman" panose="02020603050405020304" pitchFamily="18" charset="0"/>
                </a:rPr>
                <a:t>设备</a:t>
              </a:r>
              <a:r>
                <a:rPr lang="en-US" altLang="zh-CN" sz="1600" dirty="0">
                  <a:latin typeface="Times New Roman" panose="02020603050405020304" pitchFamily="18" charset="0"/>
                  <a:ea typeface="宋体" pitchFamily="2" charset="-122"/>
                  <a:cs typeface="Times New Roman" panose="02020603050405020304" pitchFamily="18" charset="0"/>
                </a:rPr>
                <a:t>1</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32" name="文本框 31"/>
            <p:cNvSpPr txBox="1"/>
            <p:nvPr>
              <p:custDataLst>
                <p:tags r:id="rId23"/>
              </p:custDataLst>
            </p:nvPr>
          </p:nvSpPr>
          <p:spPr>
            <a:xfrm>
              <a:off x="1458" y="6603"/>
              <a:ext cx="1819" cy="533"/>
            </a:xfrm>
            <a:prstGeom prst="rect">
              <a:avLst/>
            </a:prstGeom>
            <a:noFill/>
          </p:spPr>
          <p:txBody>
            <a:bodyPr wrap="square" rtlCol="0">
              <a:spAutoFit/>
            </a:bodyPr>
            <a:lstStyle/>
            <a:p>
              <a:pPr algn="ctr"/>
              <a:r>
                <a:rPr lang="zh-CN" altLang="en-US" sz="1600" dirty="0">
                  <a:latin typeface="Times New Roman" panose="02020603050405020304" pitchFamily="18" charset="0"/>
                  <a:ea typeface="宋体" pitchFamily="2" charset="-122"/>
                  <a:cs typeface="Times New Roman" panose="02020603050405020304" pitchFamily="18" charset="0"/>
                </a:rPr>
                <a:t>设备</a:t>
              </a:r>
              <a:r>
                <a:rPr lang="en-US" altLang="zh-CN" sz="1600" dirty="0">
                  <a:latin typeface="Times New Roman" panose="02020603050405020304" pitchFamily="18" charset="0"/>
                  <a:ea typeface="宋体" pitchFamily="2" charset="-122"/>
                  <a:cs typeface="Times New Roman" panose="02020603050405020304" pitchFamily="18" charset="0"/>
                </a:rPr>
                <a:t>0</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41" name="右箭头 40"/>
            <p:cNvSpPr/>
            <p:nvPr>
              <p:custDataLst>
                <p:tags r:id="rId24"/>
              </p:custDataLst>
            </p:nvPr>
          </p:nvSpPr>
          <p:spPr>
            <a:xfrm rot="5400000">
              <a:off x="5400" y="6218"/>
              <a:ext cx="3364" cy="297"/>
            </a:xfrm>
            <a:prstGeom prst="right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latin typeface="Times New Roman" panose="02020603050405020304" pitchFamily="18" charset="0"/>
                <a:ea typeface="宋体" pitchFamily="2" charset="-122"/>
                <a:cs typeface="Times New Roman" panose="02020603050405020304" pitchFamily="18" charset="0"/>
              </a:endParaRPr>
            </a:p>
          </p:txBody>
        </p:sp>
        <p:sp>
          <p:nvSpPr>
            <p:cNvPr id="43" name="文本框 42"/>
            <p:cNvSpPr txBox="1"/>
            <p:nvPr>
              <p:custDataLst>
                <p:tags r:id="rId25"/>
              </p:custDataLst>
            </p:nvPr>
          </p:nvSpPr>
          <p:spPr>
            <a:xfrm>
              <a:off x="6836" y="5330"/>
              <a:ext cx="2126" cy="727"/>
            </a:xfrm>
            <a:prstGeom prst="rect">
              <a:avLst/>
            </a:prstGeom>
            <a:noFill/>
          </p:spPr>
          <p:txBody>
            <a:bodyPr wrap="square" rtlCol="0">
              <a:spAutoFit/>
            </a:bodyPr>
            <a:lstStyle/>
            <a:p>
              <a:pPr algn="ctr"/>
              <a:r>
                <a:rPr lang="zh-CN" altLang="en-US" sz="1200" dirty="0" smtClean="0">
                  <a:latin typeface="Times New Roman" panose="02020603050405020304" pitchFamily="18" charset="0"/>
                  <a:ea typeface="宋体" pitchFamily="2" charset="-122"/>
                  <a:cs typeface="Times New Roman" panose="02020603050405020304" pitchFamily="18" charset="0"/>
                </a:rPr>
                <a:t>批</a:t>
              </a:r>
              <a:r>
                <a:rPr lang="zh-CN" altLang="en-US" sz="1200" dirty="0">
                  <a:latin typeface="Times New Roman" panose="02020603050405020304" pitchFamily="18" charset="0"/>
                  <a:ea typeface="宋体" pitchFamily="2" charset="-122"/>
                  <a:cs typeface="Times New Roman" panose="02020603050405020304" pitchFamily="18" charset="0"/>
                </a:rPr>
                <a:t>量</a:t>
              </a:r>
              <a:r>
                <a:rPr lang="zh-CN" altLang="en-US" sz="1200" dirty="0" smtClean="0">
                  <a:latin typeface="Times New Roman" panose="02020603050405020304" pitchFamily="18" charset="0"/>
                  <a:ea typeface="宋体" pitchFamily="2" charset="-122"/>
                  <a:cs typeface="Times New Roman" panose="02020603050405020304" pitchFamily="18" charset="0"/>
                </a:rPr>
                <a:t>划分为</a:t>
              </a:r>
              <a:endParaRPr lang="en-US" altLang="zh-CN" sz="1200" dirty="0" smtClean="0">
                <a:latin typeface="Times New Roman" panose="02020603050405020304" pitchFamily="18" charset="0"/>
                <a:ea typeface="宋体" pitchFamily="2" charset="-122"/>
                <a:cs typeface="Times New Roman" panose="02020603050405020304" pitchFamily="18" charset="0"/>
              </a:endParaRPr>
            </a:p>
            <a:p>
              <a:pPr algn="ctr"/>
              <a:r>
                <a:rPr lang="zh-CN" altLang="en-US" sz="1200" dirty="0" smtClean="0">
                  <a:latin typeface="Times New Roman" panose="02020603050405020304" pitchFamily="18" charset="0"/>
                  <a:ea typeface="宋体" pitchFamily="2" charset="-122"/>
                  <a:cs typeface="Times New Roman" panose="02020603050405020304" pitchFamily="18" charset="0"/>
                </a:rPr>
                <a:t>微批量</a:t>
              </a:r>
              <a:endParaRPr lang="zh-CN" altLang="en-US" sz="1200" dirty="0">
                <a:latin typeface="Times New Roman" panose="02020603050405020304" pitchFamily="18" charset="0"/>
                <a:ea typeface="宋体" pitchFamily="2" charset="-122"/>
                <a:cs typeface="Times New Roman" panose="02020603050405020304" pitchFamily="18" charset="0"/>
              </a:endParaRPr>
            </a:p>
          </p:txBody>
        </p:sp>
        <p:grpSp>
          <p:nvGrpSpPr>
            <p:cNvPr id="23" name="组合 22"/>
            <p:cNvGrpSpPr/>
            <p:nvPr/>
          </p:nvGrpSpPr>
          <p:grpSpPr>
            <a:xfrm>
              <a:off x="6966" y="2192"/>
              <a:ext cx="9036" cy="2337"/>
              <a:chOff x="4436146" y="900135"/>
              <a:chExt cx="5019329" cy="1781466"/>
            </a:xfrm>
          </p:grpSpPr>
          <p:sp>
            <p:nvSpPr>
              <p:cNvPr id="33" name="矩形 32"/>
              <p:cNvSpPr/>
              <p:nvPr>
                <p:custDataLst>
                  <p:tags r:id="rId26"/>
                </p:custDataLst>
              </p:nvPr>
            </p:nvSpPr>
            <p:spPr>
              <a:xfrm>
                <a:off x="4436146" y="2239146"/>
                <a:ext cx="629667" cy="442455"/>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34" name="矩形 33"/>
              <p:cNvSpPr/>
              <p:nvPr>
                <p:custDataLst>
                  <p:tags r:id="rId27"/>
                </p:custDataLst>
              </p:nvPr>
            </p:nvSpPr>
            <p:spPr>
              <a:xfrm>
                <a:off x="8825808" y="2239146"/>
                <a:ext cx="629667" cy="442455"/>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GB"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35" name="矩形 34"/>
              <p:cNvSpPr/>
              <p:nvPr>
                <p:custDataLst>
                  <p:tags r:id="rId28"/>
                </p:custDataLst>
              </p:nvPr>
            </p:nvSpPr>
            <p:spPr>
              <a:xfrm>
                <a:off x="5058623" y="1792779"/>
                <a:ext cx="629667" cy="442455"/>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36" name="矩形 35"/>
              <p:cNvSpPr/>
              <p:nvPr>
                <p:custDataLst>
                  <p:tags r:id="rId29"/>
                </p:custDataLst>
              </p:nvPr>
            </p:nvSpPr>
            <p:spPr>
              <a:xfrm>
                <a:off x="8196141" y="1792779"/>
                <a:ext cx="629667" cy="442455"/>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37" name="矩形 36"/>
              <p:cNvSpPr/>
              <p:nvPr>
                <p:custDataLst>
                  <p:tags r:id="rId30"/>
                </p:custDataLst>
              </p:nvPr>
            </p:nvSpPr>
            <p:spPr>
              <a:xfrm>
                <a:off x="5686267" y="1345945"/>
                <a:ext cx="629667" cy="442455"/>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38" name="矩形 37"/>
              <p:cNvSpPr/>
              <p:nvPr>
                <p:custDataLst>
                  <p:tags r:id="rId31"/>
                </p:custDataLst>
              </p:nvPr>
            </p:nvSpPr>
            <p:spPr>
              <a:xfrm>
                <a:off x="7566474" y="1345944"/>
                <a:ext cx="629667" cy="442455"/>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39" name="矩形 38"/>
              <p:cNvSpPr/>
              <p:nvPr>
                <p:custDataLst>
                  <p:tags r:id="rId32"/>
                </p:custDataLst>
              </p:nvPr>
            </p:nvSpPr>
            <p:spPr>
              <a:xfrm>
                <a:off x="6313499" y="900135"/>
                <a:ext cx="629667" cy="442455"/>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40" name="矩形 39"/>
              <p:cNvSpPr/>
              <p:nvPr>
                <p:custDataLst>
                  <p:tags r:id="rId33"/>
                </p:custDataLst>
              </p:nvPr>
            </p:nvSpPr>
            <p:spPr>
              <a:xfrm>
                <a:off x="6934263" y="900135"/>
                <a:ext cx="629667" cy="442455"/>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zh-CN" sz="160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60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endParaRPr kumimoji="1" lang="zh-CN" altLang="en-US" sz="1600" dirty="0">
                  <a:latin typeface="Times New Roman" panose="02020603050405020304" pitchFamily="18" charset="0"/>
                  <a:ea typeface="宋体" pitchFamily="2" charset="-122"/>
                  <a:cs typeface="Times New Roman" panose="02020603050405020304" pitchFamily="18" charset="0"/>
                </a:endParaRPr>
              </a:p>
            </p:txBody>
          </p:sp>
        </p:grpSp>
        <p:sp>
          <p:nvSpPr>
            <p:cNvPr id="42" name="圆角矩形 41"/>
            <p:cNvSpPr/>
            <p:nvPr>
              <p:custDataLst>
                <p:tags r:id="rId34"/>
              </p:custDataLst>
            </p:nvPr>
          </p:nvSpPr>
          <p:spPr>
            <a:xfrm>
              <a:off x="9527" y="3617"/>
              <a:ext cx="3881" cy="71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rgbClr val="111111"/>
                  </a:solidFill>
                  <a:latin typeface="Times New Roman" panose="02020603050405020304" pitchFamily="18" charset="0"/>
                  <a:ea typeface="宋体" pitchFamily="2" charset="-122"/>
                  <a:cs typeface="Times New Roman" panose="02020603050405020304" pitchFamily="18" charset="0"/>
                </a:rPr>
                <a:t>大</a:t>
              </a:r>
              <a:r>
                <a:rPr lang="zh-CN" altLang="en-GB" sz="1600" dirty="0">
                  <a:solidFill>
                    <a:srgbClr val="111111"/>
                  </a:solidFill>
                  <a:latin typeface="Times New Roman" panose="02020603050405020304" pitchFamily="18" charset="0"/>
                  <a:ea typeface="宋体" pitchFamily="2" charset="-122"/>
                  <a:cs typeface="Times New Roman" panose="02020603050405020304" pitchFamily="18" charset="0"/>
                </a:rPr>
                <a:t>空泡</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62" name="矩形 61"/>
            <p:cNvSpPr/>
            <p:nvPr>
              <p:custDataLst>
                <p:tags r:id="rId35"/>
              </p:custDataLst>
            </p:nvPr>
          </p:nvSpPr>
          <p:spPr>
            <a:xfrm>
              <a:off x="16003" y="3948"/>
              <a:ext cx="1134" cy="578"/>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solidFill>
                    <a:srgbClr val="111111"/>
                  </a:solidFill>
                  <a:latin typeface="Times New Roman" panose="02020603050405020304" pitchFamily="18" charset="0"/>
                  <a:ea typeface="宋体" pitchFamily="2" charset="-122"/>
                  <a:cs typeface="Times New Roman" panose="02020603050405020304" pitchFamily="18" charset="0"/>
                </a:rPr>
                <a:t>参数</a:t>
              </a:r>
              <a:endParaRPr lang="en-US" altLang="zh-CN" sz="1100" dirty="0" smtClean="0">
                <a:solidFill>
                  <a:srgbClr val="111111"/>
                </a:solidFill>
                <a:latin typeface="Times New Roman" panose="02020603050405020304" pitchFamily="18" charset="0"/>
                <a:ea typeface="宋体" pitchFamily="2" charset="-122"/>
                <a:cs typeface="Times New Roman" panose="02020603050405020304" pitchFamily="18" charset="0"/>
              </a:endParaRPr>
            </a:p>
            <a:p>
              <a:pPr algn="ctr"/>
              <a:r>
                <a:rPr lang="zh-CN" altLang="en-US" sz="1100" dirty="0" smtClean="0">
                  <a:solidFill>
                    <a:srgbClr val="111111"/>
                  </a:solidFill>
                  <a:latin typeface="Times New Roman" panose="02020603050405020304" pitchFamily="18" charset="0"/>
                  <a:ea typeface="宋体" pitchFamily="2" charset="-122"/>
                  <a:cs typeface="Times New Roman" panose="02020603050405020304" pitchFamily="18" charset="0"/>
                </a:rPr>
                <a:t>更新</a:t>
              </a:r>
              <a:endParaRPr kumimoji="1" lang="zh-CN" altLang="en-US" sz="1100" dirty="0">
                <a:latin typeface="Times New Roman" panose="02020603050405020304" pitchFamily="18" charset="0"/>
                <a:ea typeface="宋体" pitchFamily="2" charset="-122"/>
                <a:cs typeface="Times New Roman" panose="02020603050405020304" pitchFamily="18" charset="0"/>
              </a:endParaRPr>
            </a:p>
          </p:txBody>
        </p:sp>
        <p:sp>
          <p:nvSpPr>
            <p:cNvPr id="25" name="矩形 24"/>
            <p:cNvSpPr/>
            <p:nvPr>
              <p:custDataLst>
                <p:tags r:id="rId36"/>
              </p:custDataLst>
            </p:nvPr>
          </p:nvSpPr>
          <p:spPr>
            <a:xfrm>
              <a:off x="16003" y="3368"/>
              <a:ext cx="1134" cy="578"/>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solidFill>
                    <a:srgbClr val="111111"/>
                  </a:solidFill>
                  <a:latin typeface="Times New Roman" panose="02020603050405020304" pitchFamily="18" charset="0"/>
                  <a:ea typeface="宋体" pitchFamily="2" charset="-122"/>
                  <a:cs typeface="Times New Roman" panose="02020603050405020304" pitchFamily="18" charset="0"/>
                </a:rPr>
                <a:t>参数</a:t>
              </a:r>
              <a:endParaRPr lang="en-US" altLang="zh-CN" sz="1100" dirty="0" smtClean="0">
                <a:solidFill>
                  <a:srgbClr val="111111"/>
                </a:solidFill>
                <a:latin typeface="Times New Roman" panose="02020603050405020304" pitchFamily="18" charset="0"/>
                <a:ea typeface="宋体" pitchFamily="2" charset="-122"/>
                <a:cs typeface="Times New Roman" panose="02020603050405020304" pitchFamily="18" charset="0"/>
              </a:endParaRPr>
            </a:p>
            <a:p>
              <a:pPr algn="ctr"/>
              <a:r>
                <a:rPr lang="zh-CN" altLang="en-US" sz="1100" dirty="0" smtClean="0">
                  <a:solidFill>
                    <a:srgbClr val="111111"/>
                  </a:solidFill>
                  <a:latin typeface="Times New Roman" panose="02020603050405020304" pitchFamily="18" charset="0"/>
                  <a:ea typeface="宋体" pitchFamily="2" charset="-122"/>
                  <a:cs typeface="Times New Roman" panose="02020603050405020304" pitchFamily="18" charset="0"/>
                </a:rPr>
                <a:t>更新</a:t>
              </a:r>
              <a:endParaRPr kumimoji="1" lang="zh-CN" altLang="en-US" sz="1100" dirty="0">
                <a:latin typeface="Times New Roman" panose="02020603050405020304" pitchFamily="18" charset="0"/>
                <a:ea typeface="宋体" pitchFamily="2" charset="-122"/>
                <a:cs typeface="Times New Roman" panose="02020603050405020304" pitchFamily="18" charset="0"/>
              </a:endParaRPr>
            </a:p>
          </p:txBody>
        </p:sp>
        <p:sp>
          <p:nvSpPr>
            <p:cNvPr id="88" name="矩形 87"/>
            <p:cNvSpPr/>
            <p:nvPr>
              <p:custDataLst>
                <p:tags r:id="rId37"/>
              </p:custDataLst>
            </p:nvPr>
          </p:nvSpPr>
          <p:spPr>
            <a:xfrm>
              <a:off x="16003" y="2792"/>
              <a:ext cx="1134" cy="578"/>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solidFill>
                    <a:srgbClr val="111111"/>
                  </a:solidFill>
                  <a:latin typeface="Times New Roman" panose="02020603050405020304" pitchFamily="18" charset="0"/>
                  <a:ea typeface="宋体" pitchFamily="2" charset="-122"/>
                  <a:cs typeface="Times New Roman" panose="02020603050405020304" pitchFamily="18" charset="0"/>
                </a:rPr>
                <a:t>参数</a:t>
              </a:r>
              <a:endParaRPr lang="en-US" altLang="zh-CN" sz="1100" dirty="0" smtClean="0">
                <a:solidFill>
                  <a:srgbClr val="111111"/>
                </a:solidFill>
                <a:latin typeface="Times New Roman" panose="02020603050405020304" pitchFamily="18" charset="0"/>
                <a:ea typeface="宋体" pitchFamily="2" charset="-122"/>
                <a:cs typeface="Times New Roman" panose="02020603050405020304" pitchFamily="18" charset="0"/>
              </a:endParaRPr>
            </a:p>
            <a:p>
              <a:pPr algn="ctr"/>
              <a:r>
                <a:rPr lang="zh-CN" altLang="en-US" sz="1100" dirty="0" smtClean="0">
                  <a:solidFill>
                    <a:srgbClr val="111111"/>
                  </a:solidFill>
                  <a:latin typeface="Times New Roman" panose="02020603050405020304" pitchFamily="18" charset="0"/>
                  <a:ea typeface="宋体" pitchFamily="2" charset="-122"/>
                  <a:cs typeface="Times New Roman" panose="02020603050405020304" pitchFamily="18" charset="0"/>
                </a:rPr>
                <a:t>更新</a:t>
              </a:r>
              <a:endParaRPr kumimoji="1" lang="zh-CN" altLang="en-US" sz="1100" dirty="0">
                <a:latin typeface="Times New Roman" panose="02020603050405020304" pitchFamily="18" charset="0"/>
                <a:ea typeface="宋体" pitchFamily="2" charset="-122"/>
                <a:cs typeface="Times New Roman" panose="02020603050405020304" pitchFamily="18" charset="0"/>
              </a:endParaRPr>
            </a:p>
          </p:txBody>
        </p:sp>
        <p:sp>
          <p:nvSpPr>
            <p:cNvPr id="89" name="矩形 88"/>
            <p:cNvSpPr/>
            <p:nvPr>
              <p:custDataLst>
                <p:tags r:id="rId38"/>
              </p:custDataLst>
            </p:nvPr>
          </p:nvSpPr>
          <p:spPr>
            <a:xfrm>
              <a:off x="16003" y="2212"/>
              <a:ext cx="1134" cy="578"/>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solidFill>
                    <a:srgbClr val="111111"/>
                  </a:solidFill>
                  <a:latin typeface="Times New Roman" panose="02020603050405020304" pitchFamily="18" charset="0"/>
                  <a:ea typeface="宋体" pitchFamily="2" charset="-122"/>
                  <a:cs typeface="Times New Roman" panose="02020603050405020304" pitchFamily="18" charset="0"/>
                </a:rPr>
                <a:t>参数</a:t>
              </a:r>
              <a:endParaRPr lang="en-US" altLang="zh-CN" sz="1100" dirty="0" smtClean="0">
                <a:solidFill>
                  <a:srgbClr val="111111"/>
                </a:solidFill>
                <a:latin typeface="Times New Roman" panose="02020603050405020304" pitchFamily="18" charset="0"/>
                <a:ea typeface="宋体" pitchFamily="2" charset="-122"/>
                <a:cs typeface="Times New Roman" panose="02020603050405020304" pitchFamily="18" charset="0"/>
              </a:endParaRPr>
            </a:p>
            <a:p>
              <a:pPr algn="ctr"/>
              <a:r>
                <a:rPr lang="zh-CN" altLang="en-US" sz="1100" dirty="0" smtClean="0">
                  <a:solidFill>
                    <a:srgbClr val="111111"/>
                  </a:solidFill>
                  <a:latin typeface="Times New Roman" panose="02020603050405020304" pitchFamily="18" charset="0"/>
                  <a:ea typeface="宋体" pitchFamily="2" charset="-122"/>
                  <a:cs typeface="Times New Roman" panose="02020603050405020304" pitchFamily="18" charset="0"/>
                </a:rPr>
                <a:t>更新</a:t>
              </a:r>
              <a:endParaRPr kumimoji="1" lang="zh-CN" altLang="en-US" sz="1100" dirty="0">
                <a:latin typeface="Times New Roman" panose="02020603050405020304" pitchFamily="18" charset="0"/>
                <a:ea typeface="宋体" pitchFamily="2" charset="-122"/>
                <a:cs typeface="Times New Roman" panose="02020603050405020304" pitchFamily="18" charset="0"/>
              </a:endParaRPr>
            </a:p>
          </p:txBody>
        </p:sp>
        <p:grpSp>
          <p:nvGrpSpPr>
            <p:cNvPr id="60" name="组合 59"/>
            <p:cNvGrpSpPr/>
            <p:nvPr/>
          </p:nvGrpSpPr>
          <p:grpSpPr>
            <a:xfrm>
              <a:off x="8945" y="6468"/>
              <a:ext cx="1979" cy="2275"/>
              <a:chOff x="4055134" y="5034692"/>
              <a:chExt cx="2067450" cy="963951"/>
            </a:xfrm>
          </p:grpSpPr>
          <p:sp>
            <p:nvSpPr>
              <p:cNvPr id="72" name="矩形 71"/>
              <p:cNvSpPr/>
              <p:nvPr>
                <p:custDataLst>
                  <p:tags r:id="rId39"/>
                </p:custDataLst>
              </p:nvPr>
            </p:nvSpPr>
            <p:spPr>
              <a:xfrm>
                <a:off x="4939955" y="5757656"/>
                <a:ext cx="295657" cy="240987"/>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73" name="矩形 72"/>
              <p:cNvSpPr/>
              <p:nvPr>
                <p:custDataLst>
                  <p:tags r:id="rId40"/>
                </p:custDataLst>
              </p:nvPr>
            </p:nvSpPr>
            <p:spPr>
              <a:xfrm>
                <a:off x="4644298" y="5516669"/>
                <a:ext cx="295657" cy="240987"/>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13</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74" name="矩形 73"/>
              <p:cNvSpPr/>
              <p:nvPr>
                <p:custDataLst>
                  <p:tags r:id="rId41"/>
                </p:custDataLst>
              </p:nvPr>
            </p:nvSpPr>
            <p:spPr>
              <a:xfrm>
                <a:off x="4348641" y="5275681"/>
                <a:ext cx="295657" cy="240987"/>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23</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75" name="矩形 74"/>
              <p:cNvSpPr/>
              <p:nvPr>
                <p:custDataLst>
                  <p:tags r:id="rId42"/>
                </p:custDataLst>
              </p:nvPr>
            </p:nvSpPr>
            <p:spPr>
              <a:xfrm>
                <a:off x="4055134" y="5034692"/>
                <a:ext cx="295657" cy="240987"/>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33</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76" name="矩形 75"/>
              <p:cNvSpPr/>
              <p:nvPr>
                <p:custDataLst>
                  <p:tags r:id="rId43"/>
                </p:custDataLst>
              </p:nvPr>
            </p:nvSpPr>
            <p:spPr>
              <a:xfrm>
                <a:off x="5235613" y="5757656"/>
                <a:ext cx="295657" cy="240987"/>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77" name="矩形 76"/>
              <p:cNvSpPr/>
              <p:nvPr>
                <p:custDataLst>
                  <p:tags r:id="rId44"/>
                </p:custDataLst>
              </p:nvPr>
            </p:nvSpPr>
            <p:spPr>
              <a:xfrm>
                <a:off x="4939955" y="5516669"/>
                <a:ext cx="295657" cy="240987"/>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12</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78" name="矩形 77"/>
              <p:cNvSpPr/>
              <p:nvPr>
                <p:custDataLst>
                  <p:tags r:id="rId45"/>
                </p:custDataLst>
              </p:nvPr>
            </p:nvSpPr>
            <p:spPr>
              <a:xfrm>
                <a:off x="4644298" y="5275681"/>
                <a:ext cx="295657" cy="240987"/>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22</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79" name="矩形 78"/>
              <p:cNvSpPr/>
              <p:nvPr>
                <p:custDataLst>
                  <p:tags r:id="rId46"/>
                </p:custDataLst>
              </p:nvPr>
            </p:nvSpPr>
            <p:spPr>
              <a:xfrm>
                <a:off x="4348641" y="5034694"/>
                <a:ext cx="295657" cy="240987"/>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32</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80" name="矩形 79"/>
              <p:cNvSpPr/>
              <p:nvPr>
                <p:custDataLst>
                  <p:tags r:id="rId47"/>
                </p:custDataLst>
              </p:nvPr>
            </p:nvSpPr>
            <p:spPr>
              <a:xfrm>
                <a:off x="5531270" y="5757656"/>
                <a:ext cx="295657" cy="240987"/>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81" name="矩形 80"/>
              <p:cNvSpPr/>
              <p:nvPr>
                <p:custDataLst>
                  <p:tags r:id="rId48"/>
                </p:custDataLst>
              </p:nvPr>
            </p:nvSpPr>
            <p:spPr>
              <a:xfrm>
                <a:off x="5235613" y="5516669"/>
                <a:ext cx="295657" cy="240987"/>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11</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82" name="矩形 81"/>
              <p:cNvSpPr/>
              <p:nvPr>
                <p:custDataLst>
                  <p:tags r:id="rId49"/>
                </p:custDataLst>
              </p:nvPr>
            </p:nvSpPr>
            <p:spPr>
              <a:xfrm>
                <a:off x="4939955" y="5275681"/>
                <a:ext cx="295657" cy="240987"/>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21</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83" name="矩形 82"/>
              <p:cNvSpPr/>
              <p:nvPr>
                <p:custDataLst>
                  <p:tags r:id="rId50"/>
                </p:custDataLst>
              </p:nvPr>
            </p:nvSpPr>
            <p:spPr>
              <a:xfrm>
                <a:off x="4644298" y="5034694"/>
                <a:ext cx="295657" cy="240987"/>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31</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84" name="矩形 83"/>
              <p:cNvSpPr/>
              <p:nvPr>
                <p:custDataLst>
                  <p:tags r:id="rId51"/>
                </p:custDataLst>
              </p:nvPr>
            </p:nvSpPr>
            <p:spPr>
              <a:xfrm>
                <a:off x="5826927" y="5757656"/>
                <a:ext cx="295657" cy="240987"/>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85" name="矩形 84"/>
              <p:cNvSpPr/>
              <p:nvPr>
                <p:custDataLst>
                  <p:tags r:id="rId52"/>
                </p:custDataLst>
              </p:nvPr>
            </p:nvSpPr>
            <p:spPr>
              <a:xfrm>
                <a:off x="5531270" y="5516669"/>
                <a:ext cx="295657" cy="240987"/>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10</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86" name="矩形 85"/>
              <p:cNvSpPr/>
              <p:nvPr>
                <p:custDataLst>
                  <p:tags r:id="rId53"/>
                </p:custDataLst>
              </p:nvPr>
            </p:nvSpPr>
            <p:spPr>
              <a:xfrm>
                <a:off x="5235613" y="5275681"/>
                <a:ext cx="295657" cy="240987"/>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20</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87" name="矩形 86"/>
              <p:cNvSpPr/>
              <p:nvPr>
                <p:custDataLst>
                  <p:tags r:id="rId54"/>
                </p:custDataLst>
              </p:nvPr>
            </p:nvSpPr>
            <p:spPr>
              <a:xfrm>
                <a:off x="4939955" y="5034694"/>
                <a:ext cx="295657" cy="240987"/>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B</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30</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grpSp>
        <p:sp>
          <p:nvSpPr>
            <p:cNvPr id="99" name="矩形 98"/>
            <p:cNvSpPr/>
            <p:nvPr>
              <p:custDataLst>
                <p:tags r:id="rId55"/>
              </p:custDataLst>
            </p:nvPr>
          </p:nvSpPr>
          <p:spPr>
            <a:xfrm>
              <a:off x="10925" y="8175"/>
              <a:ext cx="1134" cy="569"/>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solidFill>
                    <a:schemeClr val="tx1"/>
                  </a:solidFill>
                  <a:latin typeface="Times New Roman" panose="02020603050405020304" pitchFamily="18" charset="0"/>
                  <a:ea typeface="宋体" pitchFamily="2" charset="-122"/>
                  <a:cs typeface="Times New Roman" panose="02020603050405020304" pitchFamily="18" charset="0"/>
                </a:rPr>
                <a:t>参数</a:t>
              </a:r>
              <a:endParaRPr lang="en-US" altLang="zh-CN" sz="1100" dirty="0" smtClean="0">
                <a:solidFill>
                  <a:schemeClr val="tx1"/>
                </a:solidFill>
                <a:latin typeface="Times New Roman" panose="02020603050405020304" pitchFamily="18" charset="0"/>
                <a:ea typeface="宋体" pitchFamily="2" charset="-122"/>
                <a:cs typeface="Times New Roman" panose="02020603050405020304" pitchFamily="18" charset="0"/>
              </a:endParaRPr>
            </a:p>
            <a:p>
              <a:pPr algn="ctr"/>
              <a:r>
                <a:rPr lang="zh-CN" altLang="en-US" sz="1100" dirty="0" smtClean="0">
                  <a:solidFill>
                    <a:schemeClr val="tx1"/>
                  </a:solidFill>
                  <a:latin typeface="Times New Roman" panose="02020603050405020304" pitchFamily="18" charset="0"/>
                  <a:ea typeface="宋体" pitchFamily="2" charset="-122"/>
                  <a:cs typeface="Times New Roman" panose="02020603050405020304" pitchFamily="18" charset="0"/>
                </a:rPr>
                <a:t>更新</a:t>
              </a:r>
              <a:endParaRPr kumimoji="1" lang="zh-CN" altLang="en-US" sz="1100" dirty="0">
                <a:solidFill>
                  <a:schemeClr val="tx1"/>
                </a:solidFill>
                <a:latin typeface="Times New Roman" panose="02020603050405020304" pitchFamily="18" charset="0"/>
                <a:ea typeface="宋体" pitchFamily="2" charset="-122"/>
                <a:cs typeface="Times New Roman" panose="02020603050405020304" pitchFamily="18" charset="0"/>
              </a:endParaRPr>
            </a:p>
          </p:txBody>
        </p:sp>
        <p:sp>
          <p:nvSpPr>
            <p:cNvPr id="100" name="矩形 99"/>
            <p:cNvSpPr/>
            <p:nvPr>
              <p:custDataLst>
                <p:tags r:id="rId56"/>
              </p:custDataLst>
            </p:nvPr>
          </p:nvSpPr>
          <p:spPr>
            <a:xfrm>
              <a:off x="10925" y="7606"/>
              <a:ext cx="1134" cy="569"/>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solidFill>
                    <a:schemeClr val="tx1"/>
                  </a:solidFill>
                  <a:latin typeface="Times New Roman" panose="02020603050405020304" pitchFamily="18" charset="0"/>
                  <a:ea typeface="宋体" pitchFamily="2" charset="-122"/>
                  <a:cs typeface="Times New Roman" panose="02020603050405020304" pitchFamily="18" charset="0"/>
                </a:rPr>
                <a:t>参数</a:t>
              </a:r>
              <a:endParaRPr lang="en-US" altLang="zh-CN" sz="1100" dirty="0" smtClean="0">
                <a:solidFill>
                  <a:schemeClr val="tx1"/>
                </a:solidFill>
                <a:latin typeface="Times New Roman" panose="02020603050405020304" pitchFamily="18" charset="0"/>
                <a:ea typeface="宋体" pitchFamily="2" charset="-122"/>
                <a:cs typeface="Times New Roman" panose="02020603050405020304" pitchFamily="18" charset="0"/>
              </a:endParaRPr>
            </a:p>
            <a:p>
              <a:pPr algn="ctr"/>
              <a:r>
                <a:rPr lang="zh-CN" altLang="en-US" sz="1100" dirty="0" smtClean="0">
                  <a:solidFill>
                    <a:schemeClr val="tx1"/>
                  </a:solidFill>
                  <a:latin typeface="Times New Roman" panose="02020603050405020304" pitchFamily="18" charset="0"/>
                  <a:ea typeface="宋体" pitchFamily="2" charset="-122"/>
                  <a:cs typeface="Times New Roman" panose="02020603050405020304" pitchFamily="18" charset="0"/>
                </a:rPr>
                <a:t>更新</a:t>
              </a:r>
              <a:endParaRPr kumimoji="1" lang="zh-CN" altLang="en-US" sz="1100" dirty="0">
                <a:solidFill>
                  <a:schemeClr val="tx1"/>
                </a:solidFill>
                <a:latin typeface="Times New Roman" panose="02020603050405020304" pitchFamily="18" charset="0"/>
                <a:ea typeface="宋体" pitchFamily="2" charset="-122"/>
                <a:cs typeface="Times New Roman" panose="02020603050405020304" pitchFamily="18" charset="0"/>
              </a:endParaRPr>
            </a:p>
          </p:txBody>
        </p:sp>
        <p:sp>
          <p:nvSpPr>
            <p:cNvPr id="101" name="矩形 100"/>
            <p:cNvSpPr/>
            <p:nvPr>
              <p:custDataLst>
                <p:tags r:id="rId57"/>
              </p:custDataLst>
            </p:nvPr>
          </p:nvSpPr>
          <p:spPr>
            <a:xfrm>
              <a:off x="10925" y="7037"/>
              <a:ext cx="1134" cy="569"/>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solidFill>
                    <a:schemeClr val="tx1"/>
                  </a:solidFill>
                  <a:latin typeface="Times New Roman" panose="02020603050405020304" pitchFamily="18" charset="0"/>
                  <a:ea typeface="宋体" pitchFamily="2" charset="-122"/>
                  <a:cs typeface="Times New Roman" panose="02020603050405020304" pitchFamily="18" charset="0"/>
                </a:rPr>
                <a:t>参数</a:t>
              </a:r>
              <a:endParaRPr lang="en-US" altLang="zh-CN" sz="1100" dirty="0" smtClean="0">
                <a:solidFill>
                  <a:schemeClr val="tx1"/>
                </a:solidFill>
                <a:latin typeface="Times New Roman" panose="02020603050405020304" pitchFamily="18" charset="0"/>
                <a:ea typeface="宋体" pitchFamily="2" charset="-122"/>
                <a:cs typeface="Times New Roman" panose="02020603050405020304" pitchFamily="18" charset="0"/>
              </a:endParaRPr>
            </a:p>
            <a:p>
              <a:pPr algn="ctr"/>
              <a:r>
                <a:rPr lang="zh-CN" altLang="en-US" sz="1100" dirty="0" smtClean="0">
                  <a:solidFill>
                    <a:schemeClr val="tx1"/>
                  </a:solidFill>
                  <a:latin typeface="Times New Roman" panose="02020603050405020304" pitchFamily="18" charset="0"/>
                  <a:ea typeface="宋体" pitchFamily="2" charset="-122"/>
                  <a:cs typeface="Times New Roman" panose="02020603050405020304" pitchFamily="18" charset="0"/>
                </a:rPr>
                <a:t>更新</a:t>
              </a:r>
              <a:endParaRPr kumimoji="1" lang="zh-CN" altLang="en-US" sz="1100" dirty="0">
                <a:solidFill>
                  <a:schemeClr val="tx1"/>
                </a:solidFill>
                <a:latin typeface="Times New Roman" panose="02020603050405020304" pitchFamily="18" charset="0"/>
                <a:ea typeface="宋体" pitchFamily="2" charset="-122"/>
                <a:cs typeface="Times New Roman" panose="02020603050405020304" pitchFamily="18" charset="0"/>
              </a:endParaRPr>
            </a:p>
          </p:txBody>
        </p:sp>
        <p:sp>
          <p:nvSpPr>
            <p:cNvPr id="102" name="矩形 101"/>
            <p:cNvSpPr/>
            <p:nvPr>
              <p:custDataLst>
                <p:tags r:id="rId58"/>
              </p:custDataLst>
            </p:nvPr>
          </p:nvSpPr>
          <p:spPr>
            <a:xfrm>
              <a:off x="10925" y="6468"/>
              <a:ext cx="1134" cy="569"/>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solidFill>
                    <a:schemeClr val="tx1"/>
                  </a:solidFill>
                  <a:latin typeface="Times New Roman" panose="02020603050405020304" pitchFamily="18" charset="0"/>
                  <a:ea typeface="宋体" pitchFamily="2" charset="-122"/>
                  <a:cs typeface="Times New Roman" panose="02020603050405020304" pitchFamily="18" charset="0"/>
                </a:rPr>
                <a:t>参数</a:t>
              </a:r>
              <a:endParaRPr lang="en-US" altLang="zh-CN" sz="1100" dirty="0" smtClean="0">
                <a:solidFill>
                  <a:schemeClr val="tx1"/>
                </a:solidFill>
                <a:latin typeface="Times New Roman" panose="02020603050405020304" pitchFamily="18" charset="0"/>
                <a:ea typeface="宋体" pitchFamily="2" charset="-122"/>
                <a:cs typeface="Times New Roman" panose="02020603050405020304" pitchFamily="18" charset="0"/>
              </a:endParaRPr>
            </a:p>
            <a:p>
              <a:pPr algn="ctr"/>
              <a:r>
                <a:rPr lang="zh-CN" altLang="en-US" sz="1100" dirty="0" smtClean="0">
                  <a:solidFill>
                    <a:schemeClr val="tx1"/>
                  </a:solidFill>
                  <a:latin typeface="Times New Roman" panose="02020603050405020304" pitchFamily="18" charset="0"/>
                  <a:ea typeface="宋体" pitchFamily="2" charset="-122"/>
                  <a:cs typeface="Times New Roman" panose="02020603050405020304" pitchFamily="18" charset="0"/>
                </a:rPr>
                <a:t>更新</a:t>
              </a:r>
              <a:endParaRPr kumimoji="1" lang="zh-CN" altLang="en-US" sz="1100" dirty="0">
                <a:solidFill>
                  <a:schemeClr val="tx1"/>
                </a:solidFill>
                <a:latin typeface="Times New Roman" panose="02020603050405020304" pitchFamily="18" charset="0"/>
                <a:ea typeface="宋体" pitchFamily="2" charset="-122"/>
                <a:cs typeface="Times New Roman" panose="02020603050405020304" pitchFamily="18" charset="0"/>
              </a:endParaRPr>
            </a:p>
          </p:txBody>
        </p:sp>
        <p:grpSp>
          <p:nvGrpSpPr>
            <p:cNvPr id="26" name="组合 25"/>
            <p:cNvGrpSpPr/>
            <p:nvPr/>
          </p:nvGrpSpPr>
          <p:grpSpPr>
            <a:xfrm>
              <a:off x="6966" y="6468"/>
              <a:ext cx="1979" cy="2273"/>
              <a:chOff x="3962729" y="3661222"/>
              <a:chExt cx="2699528" cy="1443303"/>
            </a:xfrm>
          </p:grpSpPr>
          <p:sp>
            <p:nvSpPr>
              <p:cNvPr id="44" name="矩形 43"/>
              <p:cNvSpPr/>
              <p:nvPr>
                <p:custDataLst>
                  <p:tags r:id="rId59"/>
                </p:custDataLst>
              </p:nvPr>
            </p:nvSpPr>
            <p:spPr>
              <a:xfrm>
                <a:off x="3962729" y="4743352"/>
                <a:ext cx="386128" cy="361173"/>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45" name="矩形 44"/>
              <p:cNvSpPr/>
              <p:nvPr>
                <p:custDataLst>
                  <p:tags r:id="rId60"/>
                </p:custDataLst>
              </p:nvPr>
            </p:nvSpPr>
            <p:spPr>
              <a:xfrm>
                <a:off x="4348857" y="4382175"/>
                <a:ext cx="386128" cy="361173"/>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46" name="矩形 45"/>
              <p:cNvSpPr/>
              <p:nvPr>
                <p:custDataLst>
                  <p:tags r:id="rId61"/>
                </p:custDataLst>
              </p:nvPr>
            </p:nvSpPr>
            <p:spPr>
              <a:xfrm>
                <a:off x="4734985" y="4020999"/>
                <a:ext cx="386128" cy="361173"/>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47" name="矩形 46"/>
              <p:cNvSpPr/>
              <p:nvPr>
                <p:custDataLst>
                  <p:tags r:id="rId62"/>
                </p:custDataLst>
              </p:nvPr>
            </p:nvSpPr>
            <p:spPr>
              <a:xfrm>
                <a:off x="5123000" y="3661222"/>
                <a:ext cx="386128" cy="361173"/>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48" name="矩形 47"/>
              <p:cNvSpPr/>
              <p:nvPr>
                <p:custDataLst>
                  <p:tags r:id="rId63"/>
                </p:custDataLst>
              </p:nvPr>
            </p:nvSpPr>
            <p:spPr>
              <a:xfrm>
                <a:off x="4348857" y="4743352"/>
                <a:ext cx="386128" cy="361173"/>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49" name="矩形 48"/>
              <p:cNvSpPr/>
              <p:nvPr>
                <p:custDataLst>
                  <p:tags r:id="rId64"/>
                </p:custDataLst>
              </p:nvPr>
            </p:nvSpPr>
            <p:spPr>
              <a:xfrm>
                <a:off x="4734985" y="4382175"/>
                <a:ext cx="386128" cy="361173"/>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50" name="矩形 49"/>
              <p:cNvSpPr/>
              <p:nvPr>
                <p:custDataLst>
                  <p:tags r:id="rId65"/>
                </p:custDataLst>
              </p:nvPr>
            </p:nvSpPr>
            <p:spPr>
              <a:xfrm>
                <a:off x="5121113" y="4020999"/>
                <a:ext cx="386128" cy="361173"/>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56" name="矩形 55"/>
              <p:cNvSpPr/>
              <p:nvPr>
                <p:custDataLst>
                  <p:tags r:id="rId66"/>
                </p:custDataLst>
              </p:nvPr>
            </p:nvSpPr>
            <p:spPr>
              <a:xfrm>
                <a:off x="5118269" y="4743351"/>
                <a:ext cx="386128" cy="361173"/>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90" name="矩形 89"/>
              <p:cNvSpPr/>
              <p:nvPr>
                <p:custDataLst>
                  <p:tags r:id="rId67"/>
                </p:custDataLst>
              </p:nvPr>
            </p:nvSpPr>
            <p:spPr>
              <a:xfrm>
                <a:off x="4733563" y="4743351"/>
                <a:ext cx="386128" cy="361173"/>
              </a:xfrm>
              <a:prstGeom prst="rect">
                <a:avLst/>
              </a:prstGeom>
              <a:solidFill>
                <a:schemeClr val="bg1">
                  <a:lumMod val="8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91" name="矩形 90"/>
              <p:cNvSpPr/>
              <p:nvPr>
                <p:custDataLst>
                  <p:tags r:id="rId68"/>
                </p:custDataLst>
              </p:nvPr>
            </p:nvSpPr>
            <p:spPr>
              <a:xfrm>
                <a:off x="5123493" y="4382175"/>
                <a:ext cx="386128" cy="361173"/>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92" name="矩形 91"/>
              <p:cNvSpPr/>
              <p:nvPr>
                <p:custDataLst>
                  <p:tags r:id="rId69"/>
                </p:custDataLst>
              </p:nvPr>
            </p:nvSpPr>
            <p:spPr>
              <a:xfrm>
                <a:off x="5499054" y="4382175"/>
                <a:ext cx="386128" cy="361173"/>
              </a:xfrm>
              <a:prstGeom prst="rect">
                <a:avLst/>
              </a:prstGeom>
              <a:solidFill>
                <a:schemeClr val="accent4">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93" name="矩形 92"/>
              <p:cNvSpPr/>
              <p:nvPr>
                <p:custDataLst>
                  <p:tags r:id="rId70"/>
                </p:custDataLst>
              </p:nvPr>
            </p:nvSpPr>
            <p:spPr>
              <a:xfrm>
                <a:off x="5889487" y="4020999"/>
                <a:ext cx="386128" cy="361173"/>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94" name="矩形 93"/>
              <p:cNvSpPr/>
              <p:nvPr>
                <p:custDataLst>
                  <p:tags r:id="rId71"/>
                </p:custDataLst>
              </p:nvPr>
            </p:nvSpPr>
            <p:spPr>
              <a:xfrm>
                <a:off x="5507239" y="4020999"/>
                <a:ext cx="386128" cy="361173"/>
              </a:xfrm>
              <a:prstGeom prst="rect">
                <a:avLst/>
              </a:prstGeom>
              <a:solidFill>
                <a:schemeClr val="accent2">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2</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97" name="矩形 96"/>
              <p:cNvSpPr/>
              <p:nvPr>
                <p:custDataLst>
                  <p:tags r:id="rId72"/>
                </p:custDataLst>
              </p:nvPr>
            </p:nvSpPr>
            <p:spPr>
              <a:xfrm>
                <a:off x="5508922" y="3661222"/>
                <a:ext cx="386128" cy="361173"/>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1</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103" name="矩形 102"/>
              <p:cNvSpPr/>
              <p:nvPr>
                <p:custDataLst>
                  <p:tags r:id="rId73"/>
                </p:custDataLst>
              </p:nvPr>
            </p:nvSpPr>
            <p:spPr>
              <a:xfrm>
                <a:off x="6276129" y="3661222"/>
                <a:ext cx="386128" cy="361173"/>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sp>
            <p:nvSpPr>
              <p:cNvPr id="104" name="矩形 103"/>
              <p:cNvSpPr/>
              <p:nvPr>
                <p:custDataLst>
                  <p:tags r:id="rId74"/>
                </p:custDataLst>
              </p:nvPr>
            </p:nvSpPr>
            <p:spPr>
              <a:xfrm>
                <a:off x="5890207" y="3661222"/>
                <a:ext cx="386128" cy="361173"/>
              </a:xfrm>
              <a:prstGeom prst="rect">
                <a:avLst/>
              </a:prstGeom>
              <a:solidFill>
                <a:schemeClr val="accent6">
                  <a:lumMod val="40000"/>
                  <a:lumOff val="6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altLang="zh-CN" sz="1050" dirty="0">
                    <a:solidFill>
                      <a:srgbClr val="111111"/>
                    </a:solidFill>
                    <a:latin typeface="Times New Roman" panose="02020603050405020304" pitchFamily="18" charset="0"/>
                    <a:ea typeface="宋体" pitchFamily="2" charset="-122"/>
                    <a:cs typeface="Times New Roman" panose="02020603050405020304" pitchFamily="18" charset="0"/>
                  </a:rPr>
                  <a:t>F</a:t>
                </a:r>
                <a:r>
                  <a:rPr lang="en-GB"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3</a:t>
                </a:r>
                <a:r>
                  <a:rPr lang="en-US" altLang="zh-CN" sz="1050" baseline="-25000" dirty="0">
                    <a:solidFill>
                      <a:srgbClr val="111111"/>
                    </a:solidFill>
                    <a:latin typeface="Times New Roman" panose="02020603050405020304" pitchFamily="18" charset="0"/>
                    <a:ea typeface="宋体" pitchFamily="2" charset="-122"/>
                    <a:cs typeface="Times New Roman" panose="02020603050405020304" pitchFamily="18" charset="0"/>
                  </a:rPr>
                  <a:t>0</a:t>
                </a:r>
                <a:endParaRPr kumimoji="1" lang="zh-CN" altLang="en-US" sz="1050" dirty="0">
                  <a:latin typeface="Times New Roman" panose="02020603050405020304" pitchFamily="18" charset="0"/>
                  <a:ea typeface="宋体" pitchFamily="2" charset="-122"/>
                  <a:cs typeface="Times New Roman" panose="02020603050405020304" pitchFamily="18" charset="0"/>
                </a:endParaRPr>
              </a:p>
            </p:txBody>
          </p:sp>
        </p:grpSp>
        <p:sp>
          <p:nvSpPr>
            <p:cNvPr id="106" name="圆角矩形 41"/>
            <p:cNvSpPr/>
            <p:nvPr>
              <p:custDataLst>
                <p:tags r:id="rId75"/>
              </p:custDataLst>
            </p:nvPr>
          </p:nvSpPr>
          <p:spPr>
            <a:xfrm>
              <a:off x="8435" y="8026"/>
              <a:ext cx="1025" cy="35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111111"/>
                  </a:solidFill>
                  <a:latin typeface="Times New Roman" panose="02020603050405020304" pitchFamily="18" charset="0"/>
                  <a:ea typeface="宋体" pitchFamily="2" charset="-122"/>
                  <a:cs typeface="Times New Roman" panose="02020603050405020304" pitchFamily="18" charset="0"/>
                </a:rPr>
                <a:t>小</a:t>
              </a:r>
              <a:r>
                <a:rPr lang="zh-CN" altLang="en-GB" sz="1100" dirty="0">
                  <a:solidFill>
                    <a:srgbClr val="111111"/>
                  </a:solidFill>
                  <a:latin typeface="Times New Roman" panose="02020603050405020304" pitchFamily="18" charset="0"/>
                  <a:ea typeface="宋体" pitchFamily="2" charset="-122"/>
                  <a:cs typeface="Times New Roman" panose="02020603050405020304" pitchFamily="18" charset="0"/>
                </a:rPr>
                <a:t>空泡</a:t>
              </a:r>
              <a:endParaRPr lang="zh-CN" altLang="en-US" sz="1100" dirty="0">
                <a:latin typeface="Times New Roman" panose="02020603050405020304" pitchFamily="18" charset="0"/>
                <a:ea typeface="宋体" pitchFamily="2" charset="-122"/>
                <a:cs typeface="Times New Roman" panose="02020603050405020304" pitchFamily="18" charset="0"/>
              </a:endParaRPr>
            </a:p>
          </p:txBody>
        </p:sp>
        <p:cxnSp>
          <p:nvCxnSpPr>
            <p:cNvPr id="27" name="直线箭头连接符 24"/>
            <p:cNvCxnSpPr/>
            <p:nvPr>
              <p:custDataLst>
                <p:tags r:id="rId76"/>
              </p:custDataLst>
            </p:nvPr>
          </p:nvCxnSpPr>
          <p:spPr>
            <a:xfrm rot="2700000" flipV="1">
              <a:off x="5418" y="7020"/>
              <a:ext cx="0" cy="907"/>
            </a:xfrm>
            <a:prstGeom prst="straightConnector1">
              <a:avLst/>
            </a:prstGeom>
            <a:ln w="19050">
              <a:headEnd type="triangle"/>
              <a:tailEnd type="none"/>
            </a:ln>
          </p:spPr>
          <p:style>
            <a:lnRef idx="1">
              <a:schemeClr val="dk1"/>
            </a:lnRef>
            <a:fillRef idx="0">
              <a:schemeClr val="dk1"/>
            </a:fillRef>
            <a:effectRef idx="0">
              <a:schemeClr val="dk1"/>
            </a:effectRef>
            <a:fontRef idx="minor">
              <a:schemeClr val="tx1"/>
            </a:fontRef>
          </p:style>
        </p:cxnSp>
        <p:cxnSp>
          <p:nvCxnSpPr>
            <p:cNvPr id="51" name="直线箭头连接符 24"/>
            <p:cNvCxnSpPr/>
            <p:nvPr>
              <p:custDataLst>
                <p:tags r:id="rId77"/>
              </p:custDataLst>
            </p:nvPr>
          </p:nvCxnSpPr>
          <p:spPr>
            <a:xfrm rot="8100000" flipV="1">
              <a:off x="3822" y="7020"/>
              <a:ext cx="0" cy="907"/>
            </a:xfrm>
            <a:prstGeom prst="straightConnector1">
              <a:avLst/>
            </a:prstGeom>
            <a:ln w="19050">
              <a:headEnd type="triangle"/>
              <a:tailEnd type="none"/>
            </a:ln>
          </p:spPr>
          <p:style>
            <a:lnRef idx="1">
              <a:schemeClr val="dk1"/>
            </a:lnRef>
            <a:fillRef idx="0">
              <a:schemeClr val="dk1"/>
            </a:fillRef>
            <a:effectRef idx="0">
              <a:schemeClr val="dk1"/>
            </a:effectRef>
            <a:fontRef idx="minor">
              <a:schemeClr val="tx1"/>
            </a:fontRef>
          </p:style>
        </p:cxnSp>
        <p:cxnSp>
          <p:nvCxnSpPr>
            <p:cNvPr id="52" name="直线箭头连接符 24"/>
            <p:cNvCxnSpPr/>
            <p:nvPr>
              <p:custDataLst>
                <p:tags r:id="rId78"/>
              </p:custDataLst>
            </p:nvPr>
          </p:nvCxnSpPr>
          <p:spPr>
            <a:xfrm rot="2700000" flipV="1">
              <a:off x="3872" y="2685"/>
              <a:ext cx="0" cy="907"/>
            </a:xfrm>
            <a:prstGeom prst="straightConnector1">
              <a:avLst/>
            </a:prstGeom>
            <a:ln w="19050">
              <a:headEnd type="none"/>
              <a:tailEnd type="triangle"/>
            </a:ln>
          </p:spPr>
          <p:style>
            <a:lnRef idx="1">
              <a:schemeClr val="dk1"/>
            </a:lnRef>
            <a:fillRef idx="0">
              <a:schemeClr val="dk1"/>
            </a:fillRef>
            <a:effectRef idx="0">
              <a:schemeClr val="dk1"/>
            </a:effectRef>
            <a:fontRef idx="minor">
              <a:schemeClr val="tx1"/>
            </a:fontRef>
          </p:style>
        </p:cxnSp>
        <p:cxnSp>
          <p:nvCxnSpPr>
            <p:cNvPr id="53" name="直线箭头连接符 24"/>
            <p:cNvCxnSpPr/>
            <p:nvPr>
              <p:custDataLst>
                <p:tags r:id="rId79"/>
              </p:custDataLst>
            </p:nvPr>
          </p:nvCxnSpPr>
          <p:spPr>
            <a:xfrm rot="8100000" flipV="1">
              <a:off x="5372" y="2688"/>
              <a:ext cx="0" cy="907"/>
            </a:xfrm>
            <a:prstGeom prst="straightConnector1">
              <a:avLst/>
            </a:prstGeom>
            <a:ln w="19050">
              <a:headEnd type="none"/>
              <a:tailEnd type="triangle"/>
            </a:ln>
          </p:spPr>
          <p:style>
            <a:lnRef idx="1">
              <a:schemeClr val="dk1"/>
            </a:lnRef>
            <a:fillRef idx="0">
              <a:schemeClr val="dk1"/>
            </a:fillRef>
            <a:effectRef idx="0">
              <a:schemeClr val="dk1"/>
            </a:effectRef>
            <a:fontRef idx="minor">
              <a:schemeClr val="tx1"/>
            </a:fontRef>
          </p:style>
        </p:cxnSp>
        <p:sp>
          <p:nvSpPr>
            <p:cNvPr id="54" name="文本框 53"/>
            <p:cNvSpPr txBox="1"/>
            <p:nvPr>
              <p:custDataLst>
                <p:tags r:id="rId80"/>
              </p:custDataLst>
            </p:nvPr>
          </p:nvSpPr>
          <p:spPr>
            <a:xfrm>
              <a:off x="3713" y="2299"/>
              <a:ext cx="1819" cy="533"/>
            </a:xfrm>
            <a:prstGeom prst="rect">
              <a:avLst/>
            </a:prstGeom>
            <a:noFill/>
          </p:spPr>
          <p:txBody>
            <a:bodyPr wrap="square" rtlCol="0">
              <a:spAutoFit/>
            </a:bodyPr>
            <a:lstStyle/>
            <a:p>
              <a:pPr algn="ctr"/>
              <a:r>
                <a:rPr lang="zh-CN" altLang="en-US" sz="1600" dirty="0">
                  <a:latin typeface="Times New Roman" panose="02020603050405020304" pitchFamily="18" charset="0"/>
                  <a:ea typeface="宋体" pitchFamily="2" charset="-122"/>
                  <a:cs typeface="Times New Roman" panose="02020603050405020304" pitchFamily="18" charset="0"/>
                </a:rPr>
                <a:t>损失</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sp>
          <p:nvSpPr>
            <p:cNvPr id="66" name="圆角矩形 65"/>
            <p:cNvSpPr/>
            <p:nvPr>
              <p:custDataLst>
                <p:tags r:id="rId81"/>
              </p:custDataLst>
            </p:nvPr>
          </p:nvSpPr>
          <p:spPr>
            <a:xfrm>
              <a:off x="6804" y="8090"/>
              <a:ext cx="1440" cy="716"/>
            </a:xfrm>
            <a:prstGeom prst="roundRect">
              <a:avLst/>
            </a:prstGeom>
            <a:noFill/>
            <a:ln w="19050">
              <a:solidFill>
                <a:schemeClr val="tx1"/>
              </a:solidFill>
              <a:prstDash val="sys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3600">
                <a:solidFill>
                  <a:schemeClr val="tx1"/>
                </a:solidFill>
                <a:latin typeface="Times New Roman" panose="02020603050405020304" pitchFamily="18" charset="0"/>
                <a:ea typeface="宋体" pitchFamily="2" charset="-122"/>
                <a:cs typeface="Times New Roman" panose="02020603050405020304" pitchFamily="18" charset="0"/>
              </a:endParaRPr>
            </a:p>
          </p:txBody>
        </p:sp>
        <p:sp>
          <p:nvSpPr>
            <p:cNvPr id="95" name="圆角矩形 94"/>
            <p:cNvSpPr/>
            <p:nvPr>
              <p:custDataLst>
                <p:tags r:id="rId82"/>
              </p:custDataLst>
            </p:nvPr>
          </p:nvSpPr>
          <p:spPr>
            <a:xfrm>
              <a:off x="6799" y="3873"/>
              <a:ext cx="1440" cy="716"/>
            </a:xfrm>
            <a:prstGeom prst="roundRect">
              <a:avLst/>
            </a:prstGeom>
            <a:noFill/>
            <a:ln w="19050">
              <a:solidFill>
                <a:schemeClr val="tx1"/>
              </a:solidFill>
              <a:prstDash val="sys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sz="3600">
                <a:solidFill>
                  <a:schemeClr val="tx1"/>
                </a:solidFill>
                <a:latin typeface="Times New Roman" panose="02020603050405020304" pitchFamily="18" charset="0"/>
                <a:ea typeface="宋体" pitchFamily="2" charset="-122"/>
                <a:cs typeface="Times New Roman" panose="02020603050405020304" pitchFamily="18" charset="0"/>
              </a:endParaRPr>
            </a:p>
          </p:txBody>
        </p:sp>
        <p:cxnSp>
          <p:nvCxnSpPr>
            <p:cNvPr id="96" name="直线箭头连接符 19"/>
            <p:cNvCxnSpPr/>
            <p:nvPr>
              <p:custDataLst>
                <p:tags r:id="rId83"/>
              </p:custDataLst>
            </p:nvPr>
          </p:nvCxnSpPr>
          <p:spPr>
            <a:xfrm>
              <a:off x="6941" y="4910"/>
              <a:ext cx="10205" cy="0"/>
            </a:xfrm>
            <a:prstGeom prst="straightConnector1">
              <a:avLst/>
            </a:prstGeom>
            <a:ln w="19050">
              <a:prstDash val="sysDot"/>
              <a:tailEnd type="triangle"/>
            </a:ln>
          </p:spPr>
          <p:style>
            <a:lnRef idx="1">
              <a:schemeClr val="dk1"/>
            </a:lnRef>
            <a:fillRef idx="0">
              <a:schemeClr val="dk1"/>
            </a:fillRef>
            <a:effectRef idx="0">
              <a:schemeClr val="dk1"/>
            </a:effectRef>
            <a:fontRef idx="minor">
              <a:schemeClr val="tx1"/>
            </a:fontRef>
          </p:style>
        </p:cxnSp>
        <p:cxnSp>
          <p:nvCxnSpPr>
            <p:cNvPr id="98" name="直线箭头连接符 19"/>
            <p:cNvCxnSpPr/>
            <p:nvPr>
              <p:custDataLst>
                <p:tags r:id="rId84"/>
              </p:custDataLst>
            </p:nvPr>
          </p:nvCxnSpPr>
          <p:spPr>
            <a:xfrm flipV="1">
              <a:off x="6961" y="9042"/>
              <a:ext cx="5102" cy="0"/>
            </a:xfrm>
            <a:prstGeom prst="straightConnector1">
              <a:avLst/>
            </a:prstGeom>
            <a:ln w="19050">
              <a:prstDash val="sysDot"/>
              <a:tailEnd type="triangle"/>
            </a:ln>
          </p:spPr>
          <p:style>
            <a:lnRef idx="1">
              <a:schemeClr val="dk1"/>
            </a:lnRef>
            <a:fillRef idx="0">
              <a:schemeClr val="dk1"/>
            </a:fillRef>
            <a:effectRef idx="0">
              <a:schemeClr val="dk1"/>
            </a:effectRef>
            <a:fontRef idx="minor">
              <a:schemeClr val="tx1"/>
            </a:fontRef>
          </p:style>
        </p:cxnSp>
        <p:sp>
          <p:nvSpPr>
            <p:cNvPr id="107" name="文本框 106"/>
            <p:cNvSpPr txBox="1"/>
            <p:nvPr>
              <p:custDataLst>
                <p:tags r:id="rId85"/>
              </p:custDataLst>
            </p:nvPr>
          </p:nvSpPr>
          <p:spPr>
            <a:xfrm>
              <a:off x="10881" y="9042"/>
              <a:ext cx="1819" cy="533"/>
            </a:xfrm>
            <a:prstGeom prst="rect">
              <a:avLst/>
            </a:prstGeom>
            <a:noFill/>
          </p:spPr>
          <p:txBody>
            <a:bodyPr wrap="square" rtlCol="0">
              <a:spAutoFit/>
            </a:bodyPr>
            <a:lstStyle/>
            <a:p>
              <a:pPr algn="ctr"/>
              <a:r>
                <a:rPr lang="en-US" altLang="zh-CN" sz="1600" i="1" dirty="0" smtClean="0">
                  <a:latin typeface="Times New Roman" panose="02020603050405020304" pitchFamily="18" charset="0"/>
                  <a:ea typeface="宋体" pitchFamily="2" charset="-122"/>
                  <a:cs typeface="Times New Roman" panose="02020603050405020304" pitchFamily="18" charset="0"/>
                </a:rPr>
                <a:t>t</a:t>
              </a:r>
              <a:endParaRPr lang="zh-CN" altLang="en-US" sz="1600" i="1" dirty="0">
                <a:latin typeface="Times New Roman" panose="02020603050405020304" pitchFamily="18" charset="0"/>
                <a:ea typeface="宋体" pitchFamily="2" charset="-122"/>
                <a:cs typeface="Times New Roman" panose="02020603050405020304" pitchFamily="18" charset="0"/>
              </a:endParaRPr>
            </a:p>
          </p:txBody>
        </p:sp>
        <p:cxnSp>
          <p:nvCxnSpPr>
            <p:cNvPr id="55" name="直接连接符 54"/>
            <p:cNvCxnSpPr/>
            <p:nvPr>
              <p:custDataLst>
                <p:tags r:id="rId86"/>
              </p:custDataLst>
            </p:nvPr>
          </p:nvCxnSpPr>
          <p:spPr>
            <a:xfrm flipH="1">
              <a:off x="17142" y="4743"/>
              <a:ext cx="0" cy="48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左右箭头 56"/>
            <p:cNvSpPr/>
            <p:nvPr>
              <p:custDataLst>
                <p:tags r:id="rId87"/>
              </p:custDataLst>
            </p:nvPr>
          </p:nvSpPr>
          <p:spPr>
            <a:xfrm>
              <a:off x="12096" y="8541"/>
              <a:ext cx="5041" cy="957"/>
            </a:xfrm>
            <a:prstGeom prst="lef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solidFill>
                    <a:schemeClr val="tx1"/>
                  </a:solidFill>
                  <a:latin typeface="宋体" pitchFamily="2" charset="-122"/>
                  <a:ea typeface="宋体" pitchFamily="2" charset="-122"/>
                </a:rPr>
                <a:t>减少空泡，缩短执行时间 </a:t>
              </a:r>
              <a:endParaRPr lang="zh-CN" altLang="en-US" sz="1400" dirty="0">
                <a:solidFill>
                  <a:schemeClr val="tx1"/>
                </a:solidFill>
                <a:latin typeface="宋体" pitchFamily="2" charset="-122"/>
                <a:ea typeface="宋体" pitchFamily="2" charset="-122"/>
              </a:endParaRPr>
            </a:p>
          </p:txBody>
        </p:sp>
        <p:sp>
          <p:nvSpPr>
            <p:cNvPr id="105" name="文本框 104"/>
            <p:cNvSpPr txBox="1"/>
            <p:nvPr>
              <p:custDataLst>
                <p:tags r:id="rId88"/>
              </p:custDataLst>
            </p:nvPr>
          </p:nvSpPr>
          <p:spPr>
            <a:xfrm>
              <a:off x="15908" y="4948"/>
              <a:ext cx="1819" cy="533"/>
            </a:xfrm>
            <a:prstGeom prst="rect">
              <a:avLst/>
            </a:prstGeom>
            <a:noFill/>
          </p:spPr>
          <p:txBody>
            <a:bodyPr wrap="square" rtlCol="0">
              <a:spAutoFit/>
            </a:bodyPr>
            <a:lstStyle/>
            <a:p>
              <a:pPr algn="ctr"/>
              <a:r>
                <a:rPr lang="en-US" altLang="zh-CN" sz="1600" i="1" dirty="0" smtClean="0">
                  <a:latin typeface="Times New Roman" panose="02020603050405020304" pitchFamily="18" charset="0"/>
                  <a:ea typeface="宋体" pitchFamily="2" charset="-122"/>
                  <a:cs typeface="Times New Roman" panose="02020603050405020304" pitchFamily="18" charset="0"/>
                </a:rPr>
                <a:t>t</a:t>
              </a:r>
              <a:endParaRPr lang="zh-CN" altLang="en-US" sz="1600" i="1" dirty="0">
                <a:latin typeface="Times New Roman" panose="02020603050405020304" pitchFamily="18" charset="0"/>
                <a:ea typeface="宋体" pitchFamily="2" charset="-122"/>
                <a:cs typeface="Times New Roman" panose="02020603050405020304" pitchFamily="18" charset="0"/>
              </a:endParaRPr>
            </a:p>
          </p:txBody>
        </p:sp>
      </p:grpSp>
      <p:sp>
        <p:nvSpPr>
          <p:cNvPr id="58" name="文本框 57"/>
          <p:cNvSpPr txBox="1"/>
          <p:nvPr/>
        </p:nvSpPr>
        <p:spPr>
          <a:xfrm>
            <a:off x="255905" y="6028055"/>
            <a:ext cx="7404100" cy="829945"/>
          </a:xfrm>
          <a:prstGeom prst="rect">
            <a:avLst/>
          </a:prstGeom>
          <a:noFill/>
        </p:spPr>
        <p:txBody>
          <a:bodyPr wrap="square" rtlCol="0" anchor="t">
            <a:spAutoFit/>
          </a:bodyPr>
          <a:p>
            <a:r>
              <a:rPr lang="zh-CN" altLang="en-US" sz="2400">
                <a:sym typeface="+mn-ea"/>
              </a:rPr>
              <a:t>Batch划分成Micro-Batch，输入Micro-Batch完成前向和反向传播，利用平均梯度更新参数。</a:t>
            </a:r>
            <a:endParaRPr lang="zh-CN" altLang="en-US" sz="2400">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文本框 7"/>
          <p:cNvSpPr txBox="1"/>
          <p:nvPr/>
        </p:nvSpPr>
        <p:spPr>
          <a:xfrm>
            <a:off x="586105" y="393700"/>
            <a:ext cx="9698990" cy="829945"/>
          </a:xfrm>
          <a:prstGeom prst="rect">
            <a:avLst/>
          </a:prstGeom>
          <a:noFill/>
        </p:spPr>
        <p:txBody>
          <a:bodyPr wrap="square" rtlCol="0" anchor="t">
            <a:spAutoFit/>
          </a:bodyPr>
          <a:p>
            <a:r>
              <a:rPr sz="2400"/>
              <a:t>数据并行和模型并行常在大模型的训练过程中同时使用，这也就是</a:t>
            </a:r>
            <a:r>
              <a:rPr sz="2400" b="1">
                <a:latin typeface="Arial Bold" panose="020B0604020202090204" charset="0"/>
              </a:rPr>
              <a:t>混合并行</a:t>
            </a:r>
            <a:r>
              <a:rPr sz="2400"/>
              <a:t>(Hybrid Parallelism)</a:t>
            </a:r>
            <a:r>
              <a:rPr lang="zh-CN" altLang="en-US" sz="2400"/>
              <a:t>。</a:t>
            </a:r>
            <a:endParaRPr lang="zh-CN" altLang="en-US" sz="2400"/>
          </a:p>
        </p:txBody>
      </p:sp>
      <p:sp>
        <p:nvSpPr>
          <p:cNvPr id="3" name="文本框 2"/>
          <p:cNvSpPr txBox="1"/>
          <p:nvPr/>
        </p:nvSpPr>
        <p:spPr>
          <a:xfrm>
            <a:off x="356870" y="5553075"/>
            <a:ext cx="10157460" cy="829945"/>
          </a:xfrm>
          <a:prstGeom prst="rect">
            <a:avLst/>
          </a:prstGeom>
          <a:noFill/>
        </p:spPr>
        <p:txBody>
          <a:bodyPr wrap="square" rtlCol="0" anchor="t">
            <a:spAutoFit/>
          </a:bodyPr>
          <a:p>
            <a:r>
              <a:rPr sz="2400"/>
              <a:t>模型并行：算子1和算子2被分配给设备1和设备2</a:t>
            </a:r>
            <a:r>
              <a:rPr lang="en-US" sz="2400"/>
              <a:t> --&gt; </a:t>
            </a:r>
            <a:r>
              <a:rPr sz="2400"/>
              <a:t>解决内存不足</a:t>
            </a:r>
            <a:br>
              <a:rPr sz="2400"/>
            </a:br>
            <a:r>
              <a:rPr sz="2400"/>
              <a:t>数据并行：引入设备3和设备4，将输入数据分区</a:t>
            </a:r>
            <a:r>
              <a:rPr lang="en-US" sz="2400"/>
              <a:t> --&gt; </a:t>
            </a:r>
            <a:r>
              <a:rPr sz="2400"/>
              <a:t>提升系统总算力</a:t>
            </a:r>
            <a:endParaRPr sz="2400"/>
          </a:p>
        </p:txBody>
      </p:sp>
      <p:pic>
        <p:nvPicPr>
          <p:cNvPr id="2" name="图片 1"/>
          <p:cNvPicPr>
            <a:picLocks noChangeAspect="1"/>
          </p:cNvPicPr>
          <p:nvPr>
            <p:custDataLst>
              <p:tags r:id="rId1"/>
            </p:custDataLst>
          </p:nvPr>
        </p:nvPicPr>
        <p:blipFill>
          <a:blip r:embed="rId2"/>
          <a:stretch>
            <a:fillRect/>
          </a:stretch>
        </p:blipFill>
        <p:spPr>
          <a:xfrm>
            <a:off x="1132205" y="1226185"/>
            <a:ext cx="9928225" cy="40411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custDataLst>
              <p:tags r:id="rId1"/>
            </p:custDataLst>
          </p:nvPr>
        </p:nvPicPr>
        <p:blipFill>
          <a:blip r:embed="rId2"/>
          <a:stretch>
            <a:fillRect/>
          </a:stretch>
        </p:blipFill>
        <p:spPr>
          <a:xfrm>
            <a:off x="1647825" y="71120"/>
            <a:ext cx="8896350" cy="6715125"/>
          </a:xfrm>
          <a:prstGeom prst="rect">
            <a:avLst/>
          </a:prstGeom>
        </p:spPr>
      </p:pic>
      <p:sp>
        <p:nvSpPr>
          <p:cNvPr id="7" name="文本框 6"/>
          <p:cNvSpPr txBox="1"/>
          <p:nvPr>
            <p:custDataLst>
              <p:tags r:id="rId3"/>
            </p:custDataLst>
          </p:nvPr>
        </p:nvSpPr>
        <p:spPr>
          <a:xfrm>
            <a:off x="6331585" y="4302760"/>
            <a:ext cx="9698990" cy="829945"/>
          </a:xfrm>
          <a:prstGeom prst="rect">
            <a:avLst/>
          </a:prstGeom>
          <a:noFill/>
        </p:spPr>
        <p:txBody>
          <a:bodyPr wrap="square" rtlCol="0" anchor="t">
            <a:spAutoFit/>
          </a:bodyPr>
          <a:p>
            <a:r>
              <a:rPr lang="zh-CN" sz="2400"/>
              <a:t>对于</a:t>
            </a:r>
            <a:r>
              <a:rPr lang="en-US" altLang="zh-CN" sz="2400"/>
              <a:t>LLM</a:t>
            </a:r>
            <a:r>
              <a:rPr lang="zh-CN" altLang="en-US" sz="2400"/>
              <a:t>的训练和推理，</a:t>
            </a:r>
            <a:br>
              <a:rPr lang="zh-CN" altLang="en-US" sz="2400"/>
            </a:br>
            <a:r>
              <a:rPr lang="zh-CN" altLang="en-US" sz="2400"/>
              <a:t>常需要采用混合并行</a:t>
            </a:r>
            <a:endParaRPr sz="24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p:cNvPicPr>
            <a:picLocks noChangeAspect="1"/>
          </p:cNvPicPr>
          <p:nvPr>
            <p:custDataLst>
              <p:tags r:id="rId1"/>
            </p:custDataLst>
          </p:nvPr>
        </p:nvPicPr>
        <p:blipFill>
          <a:blip r:embed="rId2"/>
          <a:stretch>
            <a:fillRect/>
          </a:stretch>
        </p:blipFill>
        <p:spPr>
          <a:xfrm>
            <a:off x="1647825" y="71120"/>
            <a:ext cx="8896350" cy="67151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custDataLst>
              <p:tags r:id="rId1"/>
            </p:custDataLst>
          </p:nvPr>
        </p:nvPicPr>
        <p:blipFill>
          <a:blip r:embed="rId2"/>
          <a:stretch>
            <a:fillRect/>
          </a:stretch>
        </p:blipFill>
        <p:spPr>
          <a:xfrm>
            <a:off x="1647825" y="71120"/>
            <a:ext cx="8896350" cy="671512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custDataLst>
              <p:tags r:id="rId1"/>
            </p:custDataLst>
          </p:nvPr>
        </p:nvPicPr>
        <p:blipFill>
          <a:blip r:embed="rId2"/>
          <a:stretch>
            <a:fillRect/>
          </a:stretch>
        </p:blipFill>
        <p:spPr>
          <a:xfrm>
            <a:off x="384175" y="0"/>
            <a:ext cx="8896350" cy="6715125"/>
          </a:xfrm>
          <a:prstGeom prst="rect">
            <a:avLst/>
          </a:prstGeom>
        </p:spPr>
      </p:pic>
      <p:sp>
        <p:nvSpPr>
          <p:cNvPr id="7" name="文本框 6"/>
          <p:cNvSpPr txBox="1"/>
          <p:nvPr>
            <p:custDataLst>
              <p:tags r:id="rId3"/>
            </p:custDataLst>
          </p:nvPr>
        </p:nvSpPr>
        <p:spPr>
          <a:xfrm>
            <a:off x="9386570" y="1513840"/>
            <a:ext cx="2243455" cy="2306955"/>
          </a:xfrm>
          <a:prstGeom prst="rect">
            <a:avLst/>
          </a:prstGeom>
          <a:noFill/>
        </p:spPr>
        <p:txBody>
          <a:bodyPr wrap="square" rtlCol="0" anchor="t">
            <a:spAutoFit/>
          </a:bodyPr>
          <a:p>
            <a:r>
              <a:rPr lang="zh-CN" sz="2400"/>
              <a:t>人为设置的</a:t>
            </a:r>
            <a:br>
              <a:rPr lang="zh-CN" sz="2400"/>
            </a:br>
            <a:r>
              <a:rPr lang="zh-CN" sz="2400"/>
              <a:t>复杂并行策略</a:t>
            </a:r>
            <a:br>
              <a:rPr lang="zh-CN" sz="2400"/>
            </a:br>
            <a:endParaRPr lang="zh-CN" sz="2400"/>
          </a:p>
          <a:p>
            <a:r>
              <a:rPr lang="zh-CN" sz="2400">
                <a:solidFill>
                  <a:srgbClr val="FF0000"/>
                </a:solidFill>
              </a:rPr>
              <a:t>变量：</a:t>
            </a:r>
            <a:br>
              <a:rPr lang="zh-CN" sz="2400">
                <a:solidFill>
                  <a:srgbClr val="FF0000"/>
                </a:solidFill>
              </a:rPr>
            </a:br>
            <a:r>
              <a:rPr lang="en-US" altLang="zh-CN" sz="2400">
                <a:solidFill>
                  <a:srgbClr val="FF0000"/>
                </a:solidFill>
              </a:rPr>
              <a:t>model</a:t>
            </a:r>
            <a:r>
              <a:rPr lang="zh-CN" altLang="en-US" sz="2400">
                <a:solidFill>
                  <a:srgbClr val="FF0000"/>
                </a:solidFill>
              </a:rPr>
              <a:t>？</a:t>
            </a:r>
            <a:endParaRPr lang="zh-CN" altLang="en-US" sz="2400">
              <a:solidFill>
                <a:srgbClr val="FF0000"/>
              </a:solidFill>
            </a:endParaRPr>
          </a:p>
          <a:p>
            <a:r>
              <a:rPr lang="en-US" altLang="zh-CN" sz="2400">
                <a:solidFill>
                  <a:srgbClr val="FF0000"/>
                </a:solidFill>
              </a:rPr>
              <a:t>device mesh</a:t>
            </a:r>
            <a:r>
              <a:rPr lang="zh-CN" altLang="en-US" sz="2400">
                <a:solidFill>
                  <a:srgbClr val="FF0000"/>
                </a:solidFill>
              </a:rPr>
              <a:t>？</a:t>
            </a:r>
            <a:endParaRPr lang="zh-CN" altLang="en-US" sz="2400">
              <a:solidFill>
                <a:srgbClr val="FF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截屏2024-02-27 20.42.37"/>
          <p:cNvPicPr>
            <a:picLocks noChangeAspect="1"/>
          </p:cNvPicPr>
          <p:nvPr/>
        </p:nvPicPr>
        <p:blipFill>
          <a:blip r:embed="rId1"/>
          <a:stretch>
            <a:fillRect/>
          </a:stretch>
        </p:blipFill>
        <p:spPr>
          <a:xfrm>
            <a:off x="918210" y="-28575"/>
            <a:ext cx="10356215" cy="68580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524000" y="753110"/>
            <a:ext cx="9867900" cy="2186940"/>
          </a:xfrm>
        </p:spPr>
        <p:txBody>
          <a:bodyPr>
            <a:noAutofit/>
          </a:bodyPr>
          <a:p>
            <a:r>
              <a:rPr lang="en-US" altLang="zh-CN" sz="2800"/>
              <a:t>[OSDI22] </a:t>
            </a:r>
            <a:r>
              <a:rPr lang="zh-CN" altLang="en-US" sz="2800"/>
              <a:t>Alpa: Automating Inter- and Intra-Operator Parallelism for Distributed Deep Learning</a:t>
            </a:r>
            <a:endParaRPr lang="zh-CN" altLang="en-US" sz="2800"/>
          </a:p>
        </p:txBody>
      </p:sp>
      <p:sp>
        <p:nvSpPr>
          <p:cNvPr id="3" name="副标题 2"/>
          <p:cNvSpPr>
            <a:spLocks noGrp="1"/>
          </p:cNvSpPr>
          <p:nvPr>
            <p:ph type="subTitle" idx="1"/>
          </p:nvPr>
        </p:nvSpPr>
        <p:spPr>
          <a:xfrm>
            <a:off x="1120775" y="3602355"/>
            <a:ext cx="10270490" cy="1655445"/>
          </a:xfrm>
        </p:spPr>
        <p:txBody>
          <a:bodyPr/>
          <a:p>
            <a:r>
              <a:rPr lang="zh-CN" altLang="en-US"/>
              <a:t>在一定时间内（40min左右），</a:t>
            </a:r>
            <a:r>
              <a:rPr lang="zh-CN" altLang="en-US">
                <a:solidFill>
                  <a:srgbClr val="FF0000"/>
                </a:solidFill>
                <a:sym typeface="+mn-ea"/>
              </a:rPr>
              <a:t>利用</a:t>
            </a:r>
            <a:r>
              <a:rPr lang="en-US" altLang="zh-CN">
                <a:solidFill>
                  <a:srgbClr val="FF0000"/>
                </a:solidFill>
                <a:sym typeface="+mn-ea"/>
              </a:rPr>
              <a:t>DP</a:t>
            </a:r>
            <a:r>
              <a:rPr lang="zh-CN" altLang="en-US">
                <a:solidFill>
                  <a:srgbClr val="FF0000"/>
                </a:solidFill>
                <a:sym typeface="+mn-ea"/>
              </a:rPr>
              <a:t>和</a:t>
            </a:r>
            <a:r>
              <a:rPr lang="en-US" altLang="zh-CN">
                <a:solidFill>
                  <a:srgbClr val="FF0000"/>
                </a:solidFill>
                <a:sym typeface="+mn-ea"/>
              </a:rPr>
              <a:t>ILP</a:t>
            </a:r>
            <a:r>
              <a:rPr lang="zh-CN" altLang="en-US">
                <a:solidFill>
                  <a:srgbClr val="FF0000"/>
                </a:solidFill>
                <a:sym typeface="+mn-ea"/>
              </a:rPr>
              <a:t>求解最优问题</a:t>
            </a:r>
            <a:r>
              <a:rPr lang="zh-CN" altLang="en-US">
                <a:sym typeface="+mn-ea"/>
              </a:rPr>
              <a:t>，实现</a:t>
            </a:r>
            <a:r>
              <a:rPr lang="zh-CN" altLang="en-US"/>
              <a:t>自动对DL模型做分布式策略规划</a:t>
            </a:r>
            <a:endParaRPr lang="zh-CN" altLang="en-US"/>
          </a:p>
          <a:p>
            <a:r>
              <a:rPr lang="zh-CN" altLang="en-US"/>
              <a:t>输入为computation graph（静态图、以HLO IR形式表达）</a:t>
            </a:r>
            <a:r>
              <a:rPr lang="zh-CN" altLang="en-US"/>
              <a:t>和device cluster</a:t>
            </a: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custDataLst>
              <p:tags r:id="rId1"/>
            </p:custDataLst>
          </p:nvPr>
        </p:nvPicPr>
        <p:blipFill>
          <a:blip r:embed="rId2"/>
          <a:stretch>
            <a:fillRect/>
          </a:stretch>
        </p:blipFill>
        <p:spPr>
          <a:xfrm>
            <a:off x="1145540" y="0"/>
            <a:ext cx="7312025" cy="6800215"/>
          </a:xfrm>
          <a:prstGeom prst="rect">
            <a:avLst/>
          </a:prstGeom>
        </p:spPr>
      </p:pic>
      <p:cxnSp>
        <p:nvCxnSpPr>
          <p:cNvPr id="7" name="直接箭头连接符 6"/>
          <p:cNvCxnSpPr/>
          <p:nvPr/>
        </p:nvCxnSpPr>
        <p:spPr>
          <a:xfrm flipV="1">
            <a:off x="4780915" y="5688965"/>
            <a:ext cx="4093820" cy="375920"/>
          </a:xfrm>
          <a:prstGeom prst="straightConnector1">
            <a:avLst/>
          </a:prstGeom>
          <a:ln w="136525" cap="flat" cmpd="sng">
            <a:gradFill>
              <a:gsLst>
                <a:gs pos="0">
                  <a:schemeClr val="accent1">
                    <a:lumMod val="7000"/>
                    <a:lumOff val="93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miter lim="800000"/>
            <a:headEnd type="none"/>
            <a:tailEnd type="arrow" w="med" len="med"/>
          </a:ln>
        </p:spPr>
        <p:style>
          <a:lnRef idx="2">
            <a:schemeClr val="accent1"/>
          </a:lnRef>
          <a:fillRef idx="0">
            <a:srgbClr val="FFFFFF"/>
          </a:fillRef>
          <a:effectRef idx="0">
            <a:srgbClr val="FFFFFF"/>
          </a:effectRef>
          <a:fontRef idx="minor">
            <a:schemeClr val="tx1"/>
          </a:fontRef>
        </p:style>
      </p:cxnSp>
      <p:sp>
        <p:nvSpPr>
          <p:cNvPr id="8" name="文本框 7"/>
          <p:cNvSpPr txBox="1"/>
          <p:nvPr>
            <p:custDataLst>
              <p:tags r:id="rId3"/>
            </p:custDataLst>
          </p:nvPr>
        </p:nvSpPr>
        <p:spPr>
          <a:xfrm>
            <a:off x="9243060" y="5112385"/>
            <a:ext cx="8877935" cy="829945"/>
          </a:xfrm>
          <a:prstGeom prst="rect">
            <a:avLst/>
          </a:prstGeom>
          <a:noFill/>
        </p:spPr>
        <p:txBody>
          <a:bodyPr wrap="square" rtlCol="0" anchor="t">
            <a:spAutoFit/>
          </a:bodyPr>
          <a:p>
            <a:r>
              <a:rPr lang="en-US" altLang="zh-CN" sz="2400"/>
              <a:t>auto-scheduler</a:t>
            </a:r>
            <a:br>
              <a:rPr lang="en-US" altLang="zh-CN" sz="2400"/>
            </a:br>
            <a:r>
              <a:rPr lang="en-US" altLang="zh-CN" sz="2400"/>
              <a:t>auto-tuning</a:t>
            </a:r>
            <a:endParaRPr lang="en-US" altLang="zh-CN" sz="2400"/>
          </a:p>
        </p:txBody>
      </p:sp>
      <p:cxnSp>
        <p:nvCxnSpPr>
          <p:cNvPr id="2" name="直接箭头连接符 1"/>
          <p:cNvCxnSpPr/>
          <p:nvPr>
            <p:custDataLst>
              <p:tags r:id="rId4"/>
            </p:custDataLst>
          </p:nvPr>
        </p:nvCxnSpPr>
        <p:spPr>
          <a:xfrm flipH="1" flipV="1">
            <a:off x="7677785" y="4015740"/>
            <a:ext cx="1816735" cy="927100"/>
          </a:xfrm>
          <a:prstGeom prst="straightConnector1">
            <a:avLst/>
          </a:prstGeom>
          <a:ln w="136525" cap="flat" cmpd="sng">
            <a:gradFill>
              <a:gsLst>
                <a:gs pos="0">
                  <a:schemeClr val="accent1">
                    <a:lumMod val="7000"/>
                    <a:lumOff val="93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miter lim="800000"/>
            <a:headEnd type="none"/>
            <a:tailEnd type="arrow" w="med" len="med"/>
          </a:ln>
        </p:spPr>
        <p:style>
          <a:lnRef idx="2">
            <a:schemeClr val="accent1"/>
          </a:lnRef>
          <a:fillRef idx="0">
            <a:srgbClr val="FFFFFF"/>
          </a:fillRef>
          <a:effectRef idx="0">
            <a:srgbClr val="FFFFFF"/>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16255" y="569595"/>
            <a:ext cx="10477500" cy="4523105"/>
          </a:xfrm>
          <a:prstGeom prst="rect">
            <a:avLst/>
          </a:prstGeom>
          <a:noFill/>
        </p:spPr>
        <p:txBody>
          <a:bodyPr wrap="square" rtlCol="0" anchor="t">
            <a:spAutoFit/>
          </a:bodyPr>
          <a:p>
            <a:r>
              <a:rPr lang="en-US" altLang="zh-CN" sz="2400"/>
              <a:t>Alpa</a:t>
            </a:r>
            <a:r>
              <a:rPr lang="zh-CN" altLang="en-US" sz="2400"/>
              <a:t>中的并行</a:t>
            </a:r>
            <a:r>
              <a:rPr lang="zh-CN" altLang="en-US" sz="2400"/>
              <a:t>策略</a:t>
            </a:r>
            <a:endParaRPr lang="zh-CN" altLang="en-US" sz="2400"/>
          </a:p>
          <a:p>
            <a:endParaRPr lang="zh-CN" altLang="en-US" sz="2400"/>
          </a:p>
          <a:p>
            <a:r>
              <a:rPr lang="zh-CN" altLang="en-US" sz="2400"/>
              <a:t>- Intra-Operator Parallelism：将tensor按某些维度（一般有batch、channel、height、width）切分，放到不同device上计算</a:t>
            </a:r>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r>
              <a:rPr lang="zh-CN" altLang="en-US" sz="2400"/>
              <a:t>- Inter-Operator Parallelism：将计算图切分为多个计算stage，放在不同的device-mesh上计算</a:t>
            </a:r>
            <a:endParaRPr lang="zh-CN" altLang="en-US" sz="2400"/>
          </a:p>
        </p:txBody>
      </p:sp>
      <p:pic>
        <p:nvPicPr>
          <p:cNvPr id="2" name="图片 1" descr="%E6%88%AA%E5%B1%8F2024-01-01_11.35.50"/>
          <p:cNvPicPr>
            <a:picLocks noChangeAspect="1"/>
          </p:cNvPicPr>
          <p:nvPr/>
        </p:nvPicPr>
        <p:blipFill>
          <a:blip r:embed="rId1"/>
          <a:stretch>
            <a:fillRect/>
          </a:stretch>
        </p:blipFill>
        <p:spPr>
          <a:xfrm>
            <a:off x="7365365" y="1753235"/>
            <a:ext cx="2587625" cy="2421255"/>
          </a:xfrm>
          <a:prstGeom prst="rect">
            <a:avLst/>
          </a:prstGeom>
        </p:spPr>
      </p:pic>
      <p:pic>
        <p:nvPicPr>
          <p:cNvPr id="3" name="图片 2" descr="%E6%88%AA%E5%B1%8F2024-01-01_11.36.20"/>
          <p:cNvPicPr>
            <a:picLocks noChangeAspect="1"/>
          </p:cNvPicPr>
          <p:nvPr/>
        </p:nvPicPr>
        <p:blipFill>
          <a:blip r:embed="rId2"/>
          <a:stretch>
            <a:fillRect/>
          </a:stretch>
        </p:blipFill>
        <p:spPr>
          <a:xfrm>
            <a:off x="1337945" y="5021580"/>
            <a:ext cx="9856470" cy="176022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E6%88%AA%E5%B1%8F2024-01-01_14.21.53"/>
          <p:cNvPicPr>
            <a:picLocks noChangeAspect="1"/>
          </p:cNvPicPr>
          <p:nvPr/>
        </p:nvPicPr>
        <p:blipFill>
          <a:blip r:embed="rId1"/>
          <a:stretch>
            <a:fillRect/>
          </a:stretch>
        </p:blipFill>
        <p:spPr>
          <a:xfrm>
            <a:off x="7114540" y="3505835"/>
            <a:ext cx="5143500" cy="3340100"/>
          </a:xfrm>
          <a:prstGeom prst="rect">
            <a:avLst/>
          </a:prstGeom>
        </p:spPr>
      </p:pic>
      <p:sp>
        <p:nvSpPr>
          <p:cNvPr id="3" name="文本框 2"/>
          <p:cNvSpPr txBox="1"/>
          <p:nvPr>
            <p:custDataLst>
              <p:tags r:id="rId2"/>
            </p:custDataLst>
          </p:nvPr>
        </p:nvSpPr>
        <p:spPr>
          <a:xfrm>
            <a:off x="520065" y="572135"/>
            <a:ext cx="9150350" cy="6369685"/>
          </a:xfrm>
          <a:prstGeom prst="rect">
            <a:avLst/>
          </a:prstGeom>
          <a:noFill/>
        </p:spPr>
        <p:txBody>
          <a:bodyPr wrap="square" rtlCol="0" anchor="t">
            <a:spAutoFit/>
          </a:bodyPr>
          <a:p>
            <a:r>
              <a:rPr lang="zh-CN" altLang="en-US" sz="2400"/>
              <a:t>当前痛点：设置的自动策略约束关系较多，或者覆盖并行方法（搜索空间）较少 —&gt; </a:t>
            </a:r>
            <a:r>
              <a:rPr lang="zh-CN" altLang="en-US" sz="2400">
                <a:solidFill>
                  <a:srgbClr val="FF0000"/>
                </a:solidFill>
              </a:rPr>
              <a:t>覆盖多种并行方法以及考虑device的分配</a:t>
            </a:r>
            <a:endParaRPr lang="zh-CN" altLang="en-US" sz="2400">
              <a:solidFill>
                <a:srgbClr val="FF0000"/>
              </a:solidFill>
            </a:endParaRPr>
          </a:p>
          <a:p>
            <a:endParaRPr lang="zh-CN" altLang="en-US" sz="2400">
              <a:solidFill>
                <a:srgbClr val="FF0000"/>
              </a:solidFill>
            </a:endParaRPr>
          </a:p>
          <a:p>
            <a:r>
              <a:rPr lang="en-US" altLang="zh-CN" sz="2400">
                <a:solidFill>
                  <a:srgbClr val="FF0000"/>
                </a:solidFill>
              </a:rPr>
              <a:t>- 这两种并行可以表示常见的并行种类</a:t>
            </a:r>
            <a:endParaRPr lang="en-US" altLang="zh-CN" sz="2400">
              <a:solidFill>
                <a:srgbClr val="FF0000"/>
              </a:solidFill>
            </a:endParaRPr>
          </a:p>
          <a:p>
            <a:r>
              <a:rPr lang="en-US" altLang="zh-CN" sz="2400">
                <a:solidFill>
                  <a:schemeClr val="tx1"/>
                </a:solidFill>
              </a:rPr>
              <a:t>intra-op</a:t>
            </a:r>
            <a:r>
              <a:rPr lang="zh-CN" altLang="en-US" sz="2400">
                <a:solidFill>
                  <a:schemeClr val="tx1"/>
                </a:solidFill>
              </a:rPr>
              <a:t>：</a:t>
            </a:r>
            <a:endParaRPr lang="zh-CN" altLang="en-US" sz="2400">
              <a:solidFill>
                <a:schemeClr val="tx1"/>
              </a:solidFill>
            </a:endParaRPr>
          </a:p>
          <a:p>
            <a:r>
              <a:rPr lang="zh-CN" altLang="en-US" sz="2400">
                <a:solidFill>
                  <a:schemeClr val="accent5">
                    <a:lumMod val="75000"/>
                  </a:schemeClr>
                </a:solidFill>
              </a:rPr>
              <a:t>切</a:t>
            </a:r>
            <a:r>
              <a:rPr lang="en-US" altLang="zh-CN" sz="2400">
                <a:solidFill>
                  <a:schemeClr val="accent5">
                    <a:lumMod val="75000"/>
                  </a:schemeClr>
                </a:solidFill>
              </a:rPr>
              <a:t>batch</a:t>
            </a:r>
            <a:r>
              <a:rPr lang="zh-CN" altLang="en-US" sz="2400">
                <a:solidFill>
                  <a:schemeClr val="accent5">
                    <a:lumMod val="75000"/>
                  </a:schemeClr>
                </a:solidFill>
              </a:rPr>
              <a:t>维度</a:t>
            </a:r>
            <a:r>
              <a:rPr lang="en-US" altLang="zh-CN" sz="2400">
                <a:solidFill>
                  <a:schemeClr val="accent5">
                    <a:lumMod val="75000"/>
                  </a:schemeClr>
                </a:solidFill>
              </a:rPr>
              <a:t> -&gt; </a:t>
            </a:r>
            <a:r>
              <a:rPr lang="zh-CN" altLang="en-US" sz="2400">
                <a:solidFill>
                  <a:schemeClr val="accent5">
                    <a:lumMod val="75000"/>
                  </a:schemeClr>
                </a:solidFill>
              </a:rPr>
              <a:t>数据并行</a:t>
            </a:r>
            <a:endParaRPr lang="zh-CN" altLang="en-US" sz="2400">
              <a:solidFill>
                <a:schemeClr val="tx1"/>
              </a:solidFill>
            </a:endParaRPr>
          </a:p>
          <a:p>
            <a:r>
              <a:rPr lang="zh-CN" altLang="en-US" sz="2400">
                <a:solidFill>
                  <a:schemeClr val="accent5">
                    <a:lumMod val="75000"/>
                  </a:schemeClr>
                </a:solidFill>
              </a:rPr>
              <a:t>切非</a:t>
            </a:r>
            <a:r>
              <a:rPr lang="en-US" altLang="zh-CN" sz="2400">
                <a:solidFill>
                  <a:schemeClr val="accent5">
                    <a:lumMod val="75000"/>
                  </a:schemeClr>
                </a:solidFill>
              </a:rPr>
              <a:t>batch</a:t>
            </a:r>
            <a:r>
              <a:rPr lang="zh-CN" altLang="en-US" sz="2400">
                <a:solidFill>
                  <a:schemeClr val="accent5">
                    <a:lumMod val="75000"/>
                  </a:schemeClr>
                </a:solidFill>
              </a:rPr>
              <a:t>维度</a:t>
            </a:r>
            <a:r>
              <a:rPr lang="en-US" altLang="zh-CN" sz="2400">
                <a:solidFill>
                  <a:schemeClr val="accent5">
                    <a:lumMod val="75000"/>
                  </a:schemeClr>
                </a:solidFill>
              </a:rPr>
              <a:t> -&gt; </a:t>
            </a:r>
            <a:r>
              <a:rPr lang="zh-CN" altLang="en-US" sz="2400">
                <a:solidFill>
                  <a:schemeClr val="accent5">
                    <a:lumMod val="75000"/>
                  </a:schemeClr>
                </a:solidFill>
              </a:rPr>
              <a:t>张量并行</a:t>
            </a:r>
            <a:endParaRPr lang="en-US" altLang="zh-CN" sz="2400">
              <a:solidFill>
                <a:schemeClr val="accent5">
                  <a:lumMod val="75000"/>
                </a:schemeClr>
              </a:solidFill>
            </a:endParaRPr>
          </a:p>
          <a:p>
            <a:r>
              <a:rPr lang="en-US" altLang="zh-CN" sz="2400">
                <a:solidFill>
                  <a:schemeClr val="tx1"/>
                </a:solidFill>
              </a:rPr>
              <a:t>inter-op</a:t>
            </a:r>
            <a:r>
              <a:rPr lang="zh-CN" altLang="en-US" sz="2400">
                <a:solidFill>
                  <a:schemeClr val="tx1"/>
                </a:solidFill>
              </a:rPr>
              <a:t>：</a:t>
            </a:r>
            <a:endParaRPr lang="zh-CN" altLang="en-US" sz="2400">
              <a:solidFill>
                <a:schemeClr val="tx1"/>
              </a:solidFill>
            </a:endParaRPr>
          </a:p>
          <a:p>
            <a:r>
              <a:rPr lang="zh-CN" altLang="en-US" sz="2400">
                <a:solidFill>
                  <a:schemeClr val="tx1"/>
                </a:solidFill>
              </a:rPr>
              <a:t>算子间并行，当</a:t>
            </a:r>
            <a:r>
              <a:rPr lang="en-US" altLang="zh-CN" sz="2400">
                <a:solidFill>
                  <a:schemeClr val="tx1"/>
                </a:solidFill>
              </a:rPr>
              <a:t>计算stage之间只存在一条传递数据依赖</a:t>
            </a:r>
            <a:r>
              <a:rPr lang="zh-CN" altLang="en-US" sz="2400">
                <a:solidFill>
                  <a:schemeClr val="tx1"/>
                </a:solidFill>
              </a:rPr>
              <a:t>可以</a:t>
            </a:r>
            <a:br>
              <a:rPr lang="zh-CN" altLang="en-US" sz="2400">
                <a:solidFill>
                  <a:schemeClr val="tx1"/>
                </a:solidFill>
              </a:rPr>
            </a:br>
            <a:r>
              <a:rPr lang="zh-CN" altLang="en-US" sz="2400">
                <a:solidFill>
                  <a:schemeClr val="tx1"/>
                </a:solidFill>
              </a:rPr>
              <a:t>变种为流水并行</a:t>
            </a:r>
            <a:endParaRPr lang="en-US" altLang="zh-CN" sz="2400">
              <a:solidFill>
                <a:schemeClr val="tx1"/>
              </a:solidFill>
            </a:endParaRPr>
          </a:p>
          <a:p>
            <a:endParaRPr lang="en-US" altLang="zh-CN" sz="2400">
              <a:solidFill>
                <a:srgbClr val="FF0000"/>
              </a:solidFill>
            </a:endParaRPr>
          </a:p>
          <a:p>
            <a:r>
              <a:rPr lang="en-US" altLang="zh-CN" sz="2400">
                <a:solidFill>
                  <a:srgbClr val="FF0000"/>
                </a:solidFill>
              </a:rPr>
              <a:t>- 这两种并行和device cluster的层次结构匹配</a:t>
            </a:r>
            <a:endParaRPr lang="en-US" altLang="zh-CN" sz="2400">
              <a:solidFill>
                <a:srgbClr val="FF0000"/>
              </a:solidFill>
            </a:endParaRPr>
          </a:p>
          <a:p>
            <a:r>
              <a:rPr lang="en-US" altLang="zh-CN" sz="2400">
                <a:sym typeface="+mn-ea"/>
              </a:rPr>
              <a:t>intra-op -&gt; 高带宽互联的devices上（距离较近的设备</a:t>
            </a:r>
            <a:r>
              <a:rPr lang="zh-CN" altLang="en-US" sz="2400">
                <a:sym typeface="+mn-ea"/>
              </a:rPr>
              <a:t>，</a:t>
            </a:r>
            <a:br>
              <a:rPr lang="zh-CN" altLang="en-US" sz="2400">
                <a:sym typeface="+mn-ea"/>
              </a:rPr>
            </a:br>
            <a:r>
              <a:rPr lang="zh-CN" altLang="en-US" sz="2400">
                <a:sym typeface="+mn-ea"/>
              </a:rPr>
              <a:t>单机之间</a:t>
            </a:r>
            <a:r>
              <a:rPr lang="zh-CN" altLang="en-US" sz="2400">
                <a:sym typeface="+mn-ea"/>
              </a:rPr>
              <a:t>多卡</a:t>
            </a:r>
            <a:r>
              <a:rPr lang="en-US" altLang="zh-CN" sz="2400">
                <a:sym typeface="+mn-ea"/>
              </a:rPr>
              <a:t>）</a:t>
            </a:r>
            <a:endParaRPr lang="en-US" altLang="zh-CN" sz="2400">
              <a:sym typeface="+mn-ea"/>
            </a:endParaRPr>
          </a:p>
          <a:p>
            <a:r>
              <a:rPr lang="en-US" altLang="zh-CN" sz="2400"/>
              <a:t>inter-op -&gt; 低带宽互联的devices上（距离较远的设备</a:t>
            </a:r>
            <a:r>
              <a:rPr lang="zh-CN" altLang="en-US" sz="2400"/>
              <a:t>，</a:t>
            </a:r>
            <a:br>
              <a:rPr lang="zh-CN" altLang="en-US" sz="2400"/>
            </a:br>
            <a:r>
              <a:rPr lang="zh-CN" altLang="en-US" sz="2400"/>
              <a:t>跨机之间的卡</a:t>
            </a:r>
            <a:r>
              <a:rPr lang="en-US" altLang="zh-CN" sz="2400"/>
              <a:t>）</a:t>
            </a:r>
            <a:endParaRPr lang="en-US" altLang="zh-CN" sz="2400"/>
          </a:p>
          <a:p>
            <a:endParaRPr lang="zh-CN" altLang="en-US" sz="2400">
              <a:solidFill>
                <a:srgbClr val="FF0000"/>
              </a:solidFill>
            </a:endParaRPr>
          </a:p>
        </p:txBody>
      </p:sp>
      <p:pic>
        <p:nvPicPr>
          <p:cNvPr id="2" name="图片 1" descr="%E6%88%AA%E5%B1%8F2024-01-01_11.35.50"/>
          <p:cNvPicPr>
            <a:picLocks noChangeAspect="1"/>
          </p:cNvPicPr>
          <p:nvPr>
            <p:custDataLst>
              <p:tags r:id="rId3"/>
            </p:custDataLst>
          </p:nvPr>
        </p:nvPicPr>
        <p:blipFill>
          <a:blip r:embed="rId4"/>
          <a:stretch>
            <a:fillRect/>
          </a:stretch>
        </p:blipFill>
        <p:spPr>
          <a:xfrm>
            <a:off x="9015095" y="1007745"/>
            <a:ext cx="2587625" cy="242125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16255" y="340995"/>
            <a:ext cx="10477500" cy="3046095"/>
          </a:xfrm>
          <a:prstGeom prst="rect">
            <a:avLst/>
          </a:prstGeom>
          <a:noFill/>
        </p:spPr>
        <p:txBody>
          <a:bodyPr wrap="square" rtlCol="0" anchor="t">
            <a:spAutoFit/>
          </a:bodyPr>
          <a:p>
            <a:r>
              <a:rPr lang="en-US" altLang="zh-CN" sz="2400"/>
              <a:t>Alpa </a:t>
            </a:r>
            <a:r>
              <a:rPr lang="zh-CN" altLang="en-US" sz="2400"/>
              <a:t>架构：</a:t>
            </a:r>
            <a:r>
              <a:rPr lang="en-US" altLang="zh-CN" sz="2400">
                <a:sym typeface="+mn-ea"/>
              </a:rPr>
              <a:t>Compiler + Runtime</a:t>
            </a:r>
            <a:br>
              <a:rPr lang="en-US" altLang="zh-CN" sz="2400">
                <a:sym typeface="+mn-ea"/>
              </a:rPr>
            </a:br>
            <a:r>
              <a:rPr lang="zh-CN" altLang="en-US" sz="2400"/>
              <a:t>子结构（stage-mesh）最优（执行开销最小）+ 子结构之间的通信开销最小—&gt;并不能保证全局最优</a:t>
            </a:r>
            <a:endParaRPr lang="zh-CN" altLang="en-US" sz="2400"/>
          </a:p>
          <a:p>
            <a:endParaRPr lang="zh-CN" altLang="en-US" sz="2400"/>
          </a:p>
          <a:p>
            <a:endParaRPr lang="zh-CN" altLang="en-US" sz="2400"/>
          </a:p>
          <a:p>
            <a:endParaRPr lang="zh-CN" altLang="en-US" sz="2400"/>
          </a:p>
          <a:p>
            <a:endParaRPr lang="zh-CN" altLang="en-US" sz="2400"/>
          </a:p>
          <a:p>
            <a:endParaRPr lang="zh-CN" altLang="en-US" sz="2400"/>
          </a:p>
        </p:txBody>
      </p:sp>
      <p:pic>
        <p:nvPicPr>
          <p:cNvPr id="5" name="图片 4" descr="%E6%88%AA%E5%B1%8F2024-01-01_15.06.46"/>
          <p:cNvPicPr>
            <a:picLocks noChangeAspect="1"/>
          </p:cNvPicPr>
          <p:nvPr/>
        </p:nvPicPr>
        <p:blipFill>
          <a:blip r:embed="rId1"/>
          <a:stretch>
            <a:fillRect/>
          </a:stretch>
        </p:blipFill>
        <p:spPr>
          <a:xfrm>
            <a:off x="1991995" y="1513840"/>
            <a:ext cx="8207375" cy="527304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16255" y="340995"/>
            <a:ext cx="11969115" cy="2676525"/>
          </a:xfrm>
          <a:prstGeom prst="rect">
            <a:avLst/>
          </a:prstGeom>
          <a:noFill/>
        </p:spPr>
        <p:txBody>
          <a:bodyPr wrap="square" rtlCol="0" anchor="t">
            <a:spAutoFit/>
          </a:bodyPr>
          <a:p>
            <a:r>
              <a:rPr lang="zh-CN" altLang="en-US" sz="2400"/>
              <a:t>在</a:t>
            </a:r>
            <a:r>
              <a:rPr lang="en-US" altLang="zh-CN" sz="2400"/>
              <a:t>Apla</a:t>
            </a:r>
            <a:r>
              <a:rPr lang="zh-CN" altLang="en-US" sz="2400"/>
              <a:t>中，将“问题建模</a:t>
            </a:r>
            <a:r>
              <a:rPr lang="en-US" altLang="zh-CN" sz="2400"/>
              <a:t>+</a:t>
            </a:r>
            <a:r>
              <a:rPr lang="zh-CN" altLang="en-US" sz="2400"/>
              <a:t>求解”以</a:t>
            </a:r>
            <a:r>
              <a:rPr lang="en-US" altLang="zh-CN" sz="2400"/>
              <a:t>pass</a:t>
            </a:r>
            <a:r>
              <a:rPr lang="zh-CN" altLang="en-US" sz="2400"/>
              <a:t>的形式</a:t>
            </a:r>
            <a:r>
              <a:rPr lang="zh-CN" altLang="en-US" sz="2400"/>
              <a:t>实现</a:t>
            </a:r>
            <a:endParaRPr lang="zh-CN" altLang="en-US" sz="2400"/>
          </a:p>
          <a:p>
            <a:r>
              <a:rPr lang="zh-CN" altLang="en-US" sz="2400"/>
              <a:t>三类</a:t>
            </a:r>
            <a:r>
              <a:rPr lang="en-US" altLang="zh-CN" sz="2400"/>
              <a:t>pass(</a:t>
            </a:r>
            <a:r>
              <a:rPr lang="zh-CN" altLang="en-US" sz="2400"/>
              <a:t>Runtime Orchestration pass：系统优化、cross-mesh通信等</a:t>
            </a:r>
            <a:r>
              <a:rPr lang="en-US" altLang="zh-CN" sz="2400"/>
              <a:t>)</a:t>
            </a:r>
            <a:endParaRPr lang="zh-CN" altLang="en-US" sz="2400"/>
          </a:p>
          <a:p>
            <a:endParaRPr lang="zh-CN" altLang="en-US" sz="2400"/>
          </a:p>
          <a:p>
            <a:endParaRPr lang="zh-CN" altLang="en-US" sz="2400"/>
          </a:p>
          <a:p>
            <a:endParaRPr lang="zh-CN" altLang="en-US" sz="2400"/>
          </a:p>
          <a:p>
            <a:endParaRPr lang="zh-CN" altLang="en-US" sz="2400"/>
          </a:p>
          <a:p>
            <a:endParaRPr lang="zh-CN" altLang="en-US" sz="2400"/>
          </a:p>
        </p:txBody>
      </p:sp>
      <p:pic>
        <p:nvPicPr>
          <p:cNvPr id="2" name="图片 1" descr="截屏2024-02-27 21.25.06"/>
          <p:cNvPicPr>
            <a:picLocks noChangeAspect="1"/>
          </p:cNvPicPr>
          <p:nvPr/>
        </p:nvPicPr>
        <p:blipFill>
          <a:blip r:embed="rId1"/>
          <a:stretch>
            <a:fillRect/>
          </a:stretch>
        </p:blipFill>
        <p:spPr>
          <a:xfrm>
            <a:off x="0" y="1513205"/>
            <a:ext cx="12192000" cy="5048250"/>
          </a:xfrm>
          <a:prstGeom prst="rect">
            <a:avLst/>
          </a:prstGeom>
        </p:spPr>
      </p:pic>
      <p:pic>
        <p:nvPicPr>
          <p:cNvPr id="5" name="图片 4" descr="%E6%88%AA%E5%B1%8F2024-01-01_15.06.46"/>
          <p:cNvPicPr>
            <a:picLocks noChangeAspect="1"/>
          </p:cNvPicPr>
          <p:nvPr/>
        </p:nvPicPr>
        <p:blipFill>
          <a:blip r:embed="rId2"/>
          <a:srcRect b="57551"/>
          <a:stretch>
            <a:fillRect/>
          </a:stretch>
        </p:blipFill>
        <p:spPr>
          <a:xfrm>
            <a:off x="403225" y="5062855"/>
            <a:ext cx="5826760" cy="158940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516255" y="2122805"/>
            <a:ext cx="10477500" cy="3046095"/>
          </a:xfrm>
          <a:prstGeom prst="rect">
            <a:avLst/>
          </a:prstGeom>
          <a:noFill/>
        </p:spPr>
        <p:txBody>
          <a:bodyPr wrap="square" rtlCol="0" anchor="t">
            <a:spAutoFit/>
          </a:bodyPr>
          <a:p>
            <a:r>
              <a:rPr sz="2400"/>
              <a:t>op切分策略后，再给切分op分配执行的device</a:t>
            </a:r>
            <a:r>
              <a:rPr lang="zh-CN" sz="2400"/>
              <a:t>？</a:t>
            </a:r>
            <a:r>
              <a:rPr lang="zh-CN" sz="2400">
                <a:solidFill>
                  <a:srgbClr val="FF0000"/>
                </a:solidFill>
              </a:rPr>
              <a:t>双重枚举，复杂度爆炸！</a:t>
            </a:r>
            <a:endParaRPr lang="zh-CN" sz="2400">
              <a:solidFill>
                <a:srgbClr val="FF0000"/>
              </a:solidFill>
            </a:endParaRPr>
          </a:p>
          <a:p>
            <a:endParaRPr lang="en-US" altLang="zh-CN" sz="2400">
              <a:solidFill>
                <a:srgbClr val="FF0000"/>
              </a:solidFill>
            </a:endParaRPr>
          </a:p>
          <a:p>
            <a:r>
              <a:rPr lang="en-US" altLang="zh-CN" sz="2400">
                <a:solidFill>
                  <a:srgbClr val="FF0000"/>
                </a:solidFill>
              </a:rPr>
              <a:t>Sharding Spec</a:t>
            </a:r>
            <a:r>
              <a:rPr lang="zh-CN" altLang="en-US" sz="2400">
                <a:solidFill>
                  <a:srgbClr val="FF0000"/>
                </a:solidFill>
              </a:rPr>
              <a:t>：</a:t>
            </a:r>
            <a:r>
              <a:rPr lang="en-US" altLang="zh-CN" sz="2400">
                <a:solidFill>
                  <a:srgbClr val="FF0000"/>
                </a:solidFill>
              </a:rPr>
              <a:t>表示切分，同时表示切片部分由哪些device执行（在对应device上的行为）</a:t>
            </a:r>
            <a:endParaRPr lang="en-US" altLang="zh-CN" sz="2400">
              <a:solidFill>
                <a:srgbClr val="FF0000"/>
              </a:solidFill>
            </a:endParaRPr>
          </a:p>
          <a:p>
            <a:endParaRPr lang="zh-CN" altLang="en-US" sz="2400"/>
          </a:p>
          <a:p>
            <a:endParaRPr lang="zh-CN" altLang="en-US" sz="2400"/>
          </a:p>
          <a:p>
            <a:endParaRPr lang="zh-CN" altLang="en-US" sz="2400"/>
          </a:p>
          <a:p>
            <a:endParaRPr lang="zh-CN" altLang="en-US" sz="2400"/>
          </a:p>
        </p:txBody>
      </p:sp>
      <p:pic>
        <p:nvPicPr>
          <p:cNvPr id="5" name="图片 4"/>
          <p:cNvPicPr>
            <a:picLocks noChangeAspect="1"/>
          </p:cNvPicPr>
          <p:nvPr>
            <p:custDataLst>
              <p:tags r:id="rId2"/>
            </p:custDataLst>
          </p:nvPr>
        </p:nvPicPr>
        <p:blipFill>
          <a:blip r:embed="rId3"/>
          <a:stretch>
            <a:fillRect/>
          </a:stretch>
        </p:blipFill>
        <p:spPr>
          <a:xfrm>
            <a:off x="3138170" y="3348355"/>
            <a:ext cx="6614795" cy="3509645"/>
          </a:xfrm>
          <a:prstGeom prst="rect">
            <a:avLst/>
          </a:prstGeom>
        </p:spPr>
      </p:pic>
      <p:pic>
        <p:nvPicPr>
          <p:cNvPr id="4" name="图片 3" descr="截屏2024-02-27 21.25.06"/>
          <p:cNvPicPr>
            <a:picLocks noChangeAspect="1"/>
          </p:cNvPicPr>
          <p:nvPr/>
        </p:nvPicPr>
        <p:blipFill>
          <a:blip r:embed="rId4"/>
          <a:srcRect t="45799"/>
          <a:stretch>
            <a:fillRect/>
          </a:stretch>
        </p:blipFill>
        <p:spPr>
          <a:xfrm>
            <a:off x="225425" y="113030"/>
            <a:ext cx="8628380" cy="193675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文本框 137"/>
          <p:cNvSpPr txBox="1"/>
          <p:nvPr/>
        </p:nvSpPr>
        <p:spPr>
          <a:xfrm>
            <a:off x="335915" y="2009140"/>
            <a:ext cx="2331720"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tensor[0:N, 0:M]</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1" name="矩形 80"/>
          <p:cNvSpPr>
            <a:spLocks noChangeAspect="1"/>
          </p:cNvSpPr>
          <p:nvPr/>
        </p:nvSpPr>
        <p:spPr>
          <a:xfrm>
            <a:off x="974090" y="2687955"/>
            <a:ext cx="1055370" cy="1770380"/>
          </a:xfrm>
          <a:prstGeom prst="rect">
            <a:avLst/>
          </a:prstGeom>
          <a:solidFill>
            <a:schemeClr val="accent3">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tensor</a:t>
            </a:r>
            <a:endPar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cxnSp>
        <p:nvCxnSpPr>
          <p:cNvPr id="3" name="直接箭头连接符 2"/>
          <p:cNvCxnSpPr/>
          <p:nvPr/>
        </p:nvCxnSpPr>
        <p:spPr>
          <a:xfrm>
            <a:off x="4140200" y="1605280"/>
            <a:ext cx="0" cy="153860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1588770" y="718185"/>
            <a:ext cx="664273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rPr>
              <a:t>沿</a:t>
            </a: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第</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0</a:t>
            </a: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维均匀切分为</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n</a:t>
            </a: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份</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5" name="矩形 4"/>
          <p:cNvSpPr>
            <a:spLocks noChangeAspect="1"/>
          </p:cNvSpPr>
          <p:nvPr/>
        </p:nvSpPr>
        <p:spPr>
          <a:xfrm>
            <a:off x="4597400" y="1489075"/>
            <a:ext cx="1055370" cy="1770380"/>
          </a:xfrm>
          <a:prstGeom prst="rect">
            <a:avLst/>
          </a:prstGeom>
          <a:solidFill>
            <a:schemeClr val="accent3">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tensor</a:t>
            </a:r>
            <a:endPar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6" name="文本框 5"/>
          <p:cNvSpPr txBox="1"/>
          <p:nvPr/>
        </p:nvSpPr>
        <p:spPr>
          <a:xfrm>
            <a:off x="-421005" y="3783330"/>
            <a:ext cx="2331720"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N</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7" name="文本框 6"/>
          <p:cNvSpPr txBox="1"/>
          <p:nvPr/>
        </p:nvSpPr>
        <p:spPr>
          <a:xfrm>
            <a:off x="335915" y="4458335"/>
            <a:ext cx="2331720"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M</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cxnSp>
        <p:nvCxnSpPr>
          <p:cNvPr id="9" name="直接连接符 8"/>
          <p:cNvCxnSpPr/>
          <p:nvPr/>
        </p:nvCxnSpPr>
        <p:spPr>
          <a:xfrm>
            <a:off x="4288790" y="2088515"/>
            <a:ext cx="1760855" cy="0"/>
          </a:xfrm>
          <a:prstGeom prst="line">
            <a:avLst/>
          </a:prstGeom>
          <a:ln w="19050">
            <a:solidFill>
              <a:srgbClr val="CC0000"/>
            </a:solidFill>
          </a:ln>
        </p:spPr>
        <p:style>
          <a:lnRef idx="1">
            <a:schemeClr val="accent1"/>
          </a:lnRef>
          <a:fillRef idx="0">
            <a:schemeClr val="accent1"/>
          </a:fillRef>
          <a:effectRef idx="0">
            <a:schemeClr val="accent1"/>
          </a:effectRef>
          <a:fontRef idx="minor">
            <a:schemeClr val="tx1"/>
          </a:fontRef>
        </p:style>
      </p:cxnSp>
      <p:sp>
        <p:nvSpPr>
          <p:cNvPr id="10" name="矩形 9"/>
          <p:cNvSpPr>
            <a:spLocks noChangeAspect="1"/>
          </p:cNvSpPr>
          <p:nvPr/>
        </p:nvSpPr>
        <p:spPr>
          <a:xfrm>
            <a:off x="4745990" y="5335905"/>
            <a:ext cx="1055370" cy="589915"/>
          </a:xfrm>
          <a:prstGeom prst="rect">
            <a:avLst/>
          </a:prstGeom>
          <a:solidFill>
            <a:schemeClr val="accent3">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cxnSp>
        <p:nvCxnSpPr>
          <p:cNvPr id="12" name="直接连接符 11"/>
          <p:cNvCxnSpPr/>
          <p:nvPr/>
        </p:nvCxnSpPr>
        <p:spPr>
          <a:xfrm>
            <a:off x="4288790" y="2687955"/>
            <a:ext cx="1760855" cy="0"/>
          </a:xfrm>
          <a:prstGeom prst="line">
            <a:avLst/>
          </a:prstGeom>
          <a:ln w="19050">
            <a:solidFill>
              <a:srgbClr val="CC0000"/>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3828415" y="4222750"/>
            <a:ext cx="2889885" cy="64516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第</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i</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份就是</a:t>
            </a:r>
            <a:b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b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tensor[i*N/n:(i+1)</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*N/n</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 0:M]</a:t>
            </a:r>
            <a:endParaRPr lang="zh-CN" altLang="en-US"/>
          </a:p>
        </p:txBody>
      </p:sp>
      <p:sp>
        <p:nvSpPr>
          <p:cNvPr id="14" name="文本框 13"/>
          <p:cNvSpPr txBox="1"/>
          <p:nvPr/>
        </p:nvSpPr>
        <p:spPr>
          <a:xfrm>
            <a:off x="3293110" y="5440680"/>
            <a:ext cx="2331720"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N/n</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6" name="文本框 15"/>
          <p:cNvSpPr txBox="1"/>
          <p:nvPr/>
        </p:nvSpPr>
        <p:spPr>
          <a:xfrm>
            <a:off x="4107180" y="4957445"/>
            <a:ext cx="2331720"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M</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cxnSp>
        <p:nvCxnSpPr>
          <p:cNvPr id="19" name="直接箭头连接符 18"/>
          <p:cNvCxnSpPr/>
          <p:nvPr/>
        </p:nvCxnSpPr>
        <p:spPr>
          <a:xfrm flipV="1">
            <a:off x="8458835" y="1334135"/>
            <a:ext cx="1252855" cy="1016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5549265" y="754380"/>
            <a:ext cx="664273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rPr>
              <a:t>沿</a:t>
            </a: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第</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1</a:t>
            </a: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维均匀切分为</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m</a:t>
            </a: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份</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21" name="矩形 20"/>
          <p:cNvSpPr>
            <a:spLocks noChangeAspect="1"/>
          </p:cNvSpPr>
          <p:nvPr/>
        </p:nvSpPr>
        <p:spPr>
          <a:xfrm>
            <a:off x="8557895" y="1525270"/>
            <a:ext cx="1055370" cy="1770380"/>
          </a:xfrm>
          <a:prstGeom prst="rect">
            <a:avLst/>
          </a:prstGeom>
          <a:solidFill>
            <a:schemeClr val="accent3">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tensor</a:t>
            </a:r>
            <a:endPar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cxnSp>
        <p:nvCxnSpPr>
          <p:cNvPr id="22" name="直接连接符 21"/>
          <p:cNvCxnSpPr/>
          <p:nvPr/>
        </p:nvCxnSpPr>
        <p:spPr>
          <a:xfrm>
            <a:off x="9085580" y="1407795"/>
            <a:ext cx="17145" cy="2089785"/>
          </a:xfrm>
          <a:prstGeom prst="line">
            <a:avLst/>
          </a:prstGeom>
          <a:ln w="19050">
            <a:solidFill>
              <a:srgbClr val="CC0000"/>
            </a:solidFill>
          </a:ln>
        </p:spPr>
        <p:style>
          <a:lnRef idx="1">
            <a:schemeClr val="accent1"/>
          </a:lnRef>
          <a:fillRef idx="0">
            <a:schemeClr val="accent1"/>
          </a:fillRef>
          <a:effectRef idx="0">
            <a:schemeClr val="accent1"/>
          </a:effectRef>
          <a:fontRef idx="minor">
            <a:schemeClr val="tx1"/>
          </a:fontRef>
        </p:style>
      </p:cxnSp>
      <p:sp>
        <p:nvSpPr>
          <p:cNvPr id="25" name="矩形 24"/>
          <p:cNvSpPr>
            <a:spLocks noChangeAspect="1"/>
          </p:cNvSpPr>
          <p:nvPr/>
        </p:nvSpPr>
        <p:spPr>
          <a:xfrm>
            <a:off x="8821420" y="4681220"/>
            <a:ext cx="527685" cy="1772920"/>
          </a:xfrm>
          <a:prstGeom prst="rect">
            <a:avLst/>
          </a:prstGeom>
          <a:solidFill>
            <a:schemeClr val="accent3">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1" lang="en-US" altLang="zh-CN" sz="1400" b="0" i="1"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A</a:t>
            </a: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26" name="文本框 25"/>
          <p:cNvSpPr txBox="1"/>
          <p:nvPr/>
        </p:nvSpPr>
        <p:spPr>
          <a:xfrm>
            <a:off x="7928610" y="4345940"/>
            <a:ext cx="2331720"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M/m</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27" name="文本框 26"/>
          <p:cNvSpPr txBox="1"/>
          <p:nvPr/>
        </p:nvSpPr>
        <p:spPr>
          <a:xfrm>
            <a:off x="7498080" y="5368290"/>
            <a:ext cx="2331720"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N</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28" name="文本框 27"/>
          <p:cNvSpPr txBox="1"/>
          <p:nvPr/>
        </p:nvSpPr>
        <p:spPr>
          <a:xfrm>
            <a:off x="7817485" y="3665855"/>
            <a:ext cx="3112135" cy="64516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第</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j</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份就是</a:t>
            </a:r>
            <a:b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b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tensor[0:N, j*M/m: (j+1)*M/m]</a:t>
            </a:r>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文本框 137"/>
          <p:cNvSpPr txBox="1"/>
          <p:nvPr/>
        </p:nvSpPr>
        <p:spPr>
          <a:xfrm>
            <a:off x="2294890" y="1643380"/>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N</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40" name="文本框 139"/>
          <p:cNvSpPr txBox="1"/>
          <p:nvPr/>
        </p:nvSpPr>
        <p:spPr>
          <a:xfrm>
            <a:off x="3210560" y="400050"/>
            <a:ext cx="113347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M</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 name="文本框 7"/>
          <p:cNvSpPr txBox="1"/>
          <p:nvPr/>
        </p:nvSpPr>
        <p:spPr>
          <a:xfrm>
            <a:off x="1424305" y="1450340"/>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op</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1" name="文本框 10"/>
          <p:cNvSpPr txBox="1"/>
          <p:nvPr/>
        </p:nvSpPr>
        <p:spPr>
          <a:xfrm>
            <a:off x="132080" y="461645"/>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初始</a:t>
            </a:r>
            <a:endPar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5" name="文本框 14"/>
          <p:cNvSpPr txBox="1"/>
          <p:nvPr/>
        </p:nvSpPr>
        <p:spPr>
          <a:xfrm>
            <a:off x="5978525" y="979805"/>
            <a:ext cx="1866900" cy="706755"/>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device mesh</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a:t>
            </a:r>
            <a:r>
              <a:rPr lang="en-US" altLang="zh-CN" sz="2000"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3x2</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8" name="Google Shape;819;p32"/>
          <p:cNvSpPr/>
          <p:nvPr/>
        </p:nvSpPr>
        <p:spPr>
          <a:xfrm>
            <a:off x="7815580" y="580390"/>
            <a:ext cx="1483995" cy="198882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Consolas"/>
              <a:ea typeface="Consolas"/>
              <a:cs typeface="Consolas"/>
              <a:sym typeface="Consolas"/>
            </a:endParaRPr>
          </a:p>
        </p:txBody>
      </p:sp>
      <p:grpSp>
        <p:nvGrpSpPr>
          <p:cNvPr id="284" name="组合 283"/>
          <p:cNvGrpSpPr/>
          <p:nvPr/>
        </p:nvGrpSpPr>
        <p:grpSpPr>
          <a:xfrm rot="0">
            <a:off x="7845425" y="1214755"/>
            <a:ext cx="720090" cy="720090"/>
            <a:chOff x="1695109" y="4966787"/>
            <a:chExt cx="720000" cy="720000"/>
          </a:xfrm>
        </p:grpSpPr>
        <p:sp>
          <p:nvSpPr>
            <p:cNvPr id="288" name="文本框 287"/>
            <p:cNvSpPr txBox="1"/>
            <p:nvPr/>
          </p:nvSpPr>
          <p:spPr>
            <a:xfrm>
              <a:off x="1914984" y="5157510"/>
              <a:ext cx="280250" cy="338554"/>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2</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pic>
          <p:nvPicPr>
            <p:cNvPr id="289" name="图形 288"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695109" y="4966787"/>
              <a:ext cx="720000" cy="720000"/>
            </a:xfrm>
            <a:prstGeom prst="rect">
              <a:avLst/>
            </a:prstGeom>
          </p:spPr>
        </p:pic>
      </p:grpSp>
      <p:grpSp>
        <p:nvGrpSpPr>
          <p:cNvPr id="65" name="组合 64"/>
          <p:cNvGrpSpPr/>
          <p:nvPr/>
        </p:nvGrpSpPr>
        <p:grpSpPr>
          <a:xfrm>
            <a:off x="7845425" y="580390"/>
            <a:ext cx="720090" cy="720090"/>
            <a:chOff x="8781" y="5815"/>
            <a:chExt cx="1134" cy="1134"/>
          </a:xfrm>
        </p:grpSpPr>
        <p:sp>
          <p:nvSpPr>
            <p:cNvPr id="286" name="文本框 285"/>
            <p:cNvSpPr txBox="1"/>
            <p:nvPr/>
          </p:nvSpPr>
          <p:spPr>
            <a:xfrm>
              <a:off x="9127"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0</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287"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781" y="5815"/>
              <a:ext cx="1134" cy="1134"/>
            </a:xfrm>
            <a:prstGeom prst="rect">
              <a:avLst/>
            </a:prstGeom>
          </p:spPr>
        </p:pic>
      </p:grpSp>
      <p:grpSp>
        <p:nvGrpSpPr>
          <p:cNvPr id="72" name="组合 71"/>
          <p:cNvGrpSpPr/>
          <p:nvPr/>
        </p:nvGrpSpPr>
        <p:grpSpPr>
          <a:xfrm>
            <a:off x="7844790" y="1849120"/>
            <a:ext cx="720090" cy="720090"/>
            <a:chOff x="8919" y="7919"/>
            <a:chExt cx="1134" cy="1134"/>
          </a:xfrm>
        </p:grpSpPr>
        <p:sp>
          <p:nvSpPr>
            <p:cNvPr id="63" name="文本框 62"/>
            <p:cNvSpPr txBox="1"/>
            <p:nvPr/>
          </p:nvSpPr>
          <p:spPr>
            <a:xfrm>
              <a:off x="9265" y="8214"/>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4</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4"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919" y="7919"/>
              <a:ext cx="1134" cy="1134"/>
            </a:xfrm>
            <a:prstGeom prst="rect">
              <a:avLst/>
            </a:prstGeom>
          </p:spPr>
        </p:pic>
      </p:grpSp>
      <p:grpSp>
        <p:nvGrpSpPr>
          <p:cNvPr id="69" name="组合 68"/>
          <p:cNvGrpSpPr/>
          <p:nvPr/>
        </p:nvGrpSpPr>
        <p:grpSpPr>
          <a:xfrm>
            <a:off x="8535035" y="1215390"/>
            <a:ext cx="720090" cy="720090"/>
            <a:chOff x="9867" y="6815"/>
            <a:chExt cx="1134" cy="1134"/>
          </a:xfrm>
        </p:grpSpPr>
        <p:sp>
          <p:nvSpPr>
            <p:cNvPr id="61" name="文本框 60"/>
            <p:cNvSpPr txBox="1"/>
            <p:nvPr/>
          </p:nvSpPr>
          <p:spPr>
            <a:xfrm>
              <a:off x="10214" y="7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3</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6"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6815"/>
              <a:ext cx="1134" cy="1134"/>
            </a:xfrm>
            <a:prstGeom prst="rect">
              <a:avLst/>
            </a:prstGeom>
          </p:spPr>
        </p:pic>
      </p:grpSp>
      <p:grpSp>
        <p:nvGrpSpPr>
          <p:cNvPr id="68" name="组合 67"/>
          <p:cNvGrpSpPr/>
          <p:nvPr/>
        </p:nvGrpSpPr>
        <p:grpSpPr>
          <a:xfrm>
            <a:off x="8535035" y="579755"/>
            <a:ext cx="720090" cy="720090"/>
            <a:chOff x="9867" y="5814"/>
            <a:chExt cx="1134" cy="1134"/>
          </a:xfrm>
        </p:grpSpPr>
        <p:sp>
          <p:nvSpPr>
            <p:cNvPr id="60" name="文本框 59"/>
            <p:cNvSpPr txBox="1"/>
            <p:nvPr/>
          </p:nvSpPr>
          <p:spPr>
            <a:xfrm>
              <a:off x="10214"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1</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7"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5814"/>
              <a:ext cx="1134" cy="1134"/>
            </a:xfrm>
            <a:prstGeom prst="rect">
              <a:avLst/>
            </a:prstGeom>
          </p:spPr>
        </p:pic>
      </p:grpSp>
      <p:grpSp>
        <p:nvGrpSpPr>
          <p:cNvPr id="73" name="组合 72"/>
          <p:cNvGrpSpPr/>
          <p:nvPr/>
        </p:nvGrpSpPr>
        <p:grpSpPr>
          <a:xfrm>
            <a:off x="8535670" y="1850390"/>
            <a:ext cx="720090" cy="720090"/>
            <a:chOff x="9868" y="7815"/>
            <a:chExt cx="1134" cy="1134"/>
          </a:xfrm>
        </p:grpSpPr>
        <p:sp>
          <p:nvSpPr>
            <p:cNvPr id="62" name="文本框 61"/>
            <p:cNvSpPr txBox="1"/>
            <p:nvPr/>
          </p:nvSpPr>
          <p:spPr>
            <a:xfrm>
              <a:off x="10214" y="8117"/>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5</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71"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8" y="7815"/>
              <a:ext cx="1134" cy="1134"/>
            </a:xfrm>
            <a:prstGeom prst="rect">
              <a:avLst/>
            </a:prstGeom>
          </p:spPr>
        </p:pic>
      </p:grpSp>
      <p:sp>
        <p:nvSpPr>
          <p:cNvPr id="81" name="矩形 80"/>
          <p:cNvSpPr>
            <a:spLocks noChangeAspect="1"/>
          </p:cNvSpPr>
          <p:nvPr/>
        </p:nvSpPr>
        <p:spPr>
          <a:xfrm>
            <a:off x="3249295" y="798830"/>
            <a:ext cx="1055370" cy="1770380"/>
          </a:xfrm>
          <a:prstGeom prst="rect">
            <a:avLst/>
          </a:prstGeom>
          <a:solidFill>
            <a:schemeClr val="accent3">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tensor</a:t>
            </a:r>
            <a:endPar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3" name="文本框 82"/>
          <p:cNvSpPr txBox="1"/>
          <p:nvPr/>
        </p:nvSpPr>
        <p:spPr>
          <a:xfrm>
            <a:off x="250190" y="3695700"/>
            <a:ext cx="1424305" cy="706755"/>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选择</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op</a:t>
            </a:r>
            <a:b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b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切分策略</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5" name="文本框 84"/>
          <p:cNvSpPr txBox="1"/>
          <p:nvPr/>
        </p:nvSpPr>
        <p:spPr>
          <a:xfrm>
            <a:off x="3310255" y="3309620"/>
            <a:ext cx="5807075" cy="64516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S</a:t>
            </a:r>
            <a:r>
              <a:rPr lang="en-US" altLang="zh-CN" kern="0" baseline="3000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0</a:t>
            </a:r>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R</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：沿着mesh的第</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0</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维的设备 对 tensor的第</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0</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维进行切分</a:t>
            </a:r>
            <a:endPar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endParaRPr>
          </a:p>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--&gt;</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对</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按行切分，均匀切为</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3</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份</a:t>
            </a:r>
            <a:endPar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endParaRPr>
          </a:p>
        </p:txBody>
      </p:sp>
      <p:sp>
        <p:nvSpPr>
          <p:cNvPr id="86" name="矩形 85"/>
          <p:cNvSpPr>
            <a:spLocks noChangeAspect="1"/>
          </p:cNvSpPr>
          <p:nvPr/>
        </p:nvSpPr>
        <p:spPr>
          <a:xfrm>
            <a:off x="5467985" y="4253230"/>
            <a:ext cx="1055370" cy="1770380"/>
          </a:xfrm>
          <a:prstGeom prst="rect">
            <a:avLst/>
          </a:prstGeom>
          <a:solidFill>
            <a:srgbClr val="FFC000">
              <a:lumMod val="40000"/>
              <a:lumOff val="60000"/>
            </a:srgb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tensor</a:t>
            </a:r>
            <a:endPar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8" name="矩形 87"/>
          <p:cNvSpPr>
            <a:spLocks noChangeAspect="1"/>
          </p:cNvSpPr>
          <p:nvPr/>
        </p:nvSpPr>
        <p:spPr>
          <a:xfrm>
            <a:off x="5468620" y="4253865"/>
            <a:ext cx="1055370" cy="589915"/>
          </a:xfrm>
          <a:prstGeom prst="rect">
            <a:avLst/>
          </a:prstGeom>
          <a:solidFill>
            <a:schemeClr val="accent4">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95" name="矩形 94"/>
          <p:cNvSpPr>
            <a:spLocks noChangeAspect="1"/>
          </p:cNvSpPr>
          <p:nvPr/>
        </p:nvSpPr>
        <p:spPr>
          <a:xfrm>
            <a:off x="5468620" y="4843145"/>
            <a:ext cx="1055370" cy="589915"/>
          </a:xfrm>
          <a:prstGeom prst="rect">
            <a:avLst/>
          </a:prstGeom>
          <a:solidFill>
            <a:schemeClr val="accent5">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96" name="矩形 95"/>
          <p:cNvSpPr>
            <a:spLocks noChangeAspect="1"/>
          </p:cNvSpPr>
          <p:nvPr/>
        </p:nvSpPr>
        <p:spPr>
          <a:xfrm>
            <a:off x="5467985" y="5433695"/>
            <a:ext cx="1055370" cy="589915"/>
          </a:xfrm>
          <a:prstGeom prst="rect">
            <a:avLst/>
          </a:prstGeom>
          <a:solidFill>
            <a:schemeClr val="accent6">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grpSp>
        <p:nvGrpSpPr>
          <p:cNvPr id="103" name="组合 102"/>
          <p:cNvGrpSpPr/>
          <p:nvPr/>
        </p:nvGrpSpPr>
        <p:grpSpPr>
          <a:xfrm rot="0">
            <a:off x="5288915" y="4794250"/>
            <a:ext cx="720090" cy="720090"/>
            <a:chOff x="1695109" y="4966787"/>
            <a:chExt cx="720000" cy="720000"/>
          </a:xfrm>
        </p:grpSpPr>
        <p:sp>
          <p:nvSpPr>
            <p:cNvPr id="104" name="文本框 103"/>
            <p:cNvSpPr txBox="1"/>
            <p:nvPr/>
          </p:nvSpPr>
          <p:spPr>
            <a:xfrm>
              <a:off x="1914984" y="5157510"/>
              <a:ext cx="280250" cy="338554"/>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2</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pic>
          <p:nvPicPr>
            <p:cNvPr id="105" name="图形 288"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695109" y="4966787"/>
              <a:ext cx="720000" cy="720000"/>
            </a:xfrm>
            <a:prstGeom prst="rect">
              <a:avLst/>
            </a:prstGeom>
          </p:spPr>
        </p:pic>
      </p:grpSp>
      <p:grpSp>
        <p:nvGrpSpPr>
          <p:cNvPr id="106" name="组合 105"/>
          <p:cNvGrpSpPr/>
          <p:nvPr/>
        </p:nvGrpSpPr>
        <p:grpSpPr>
          <a:xfrm>
            <a:off x="5978525" y="4794885"/>
            <a:ext cx="720090" cy="720090"/>
            <a:chOff x="9867" y="6815"/>
            <a:chExt cx="1134" cy="1134"/>
          </a:xfrm>
        </p:grpSpPr>
        <p:sp>
          <p:nvSpPr>
            <p:cNvPr id="107" name="文本框 106"/>
            <p:cNvSpPr txBox="1"/>
            <p:nvPr/>
          </p:nvSpPr>
          <p:spPr>
            <a:xfrm>
              <a:off x="10214" y="7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3</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108"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6815"/>
              <a:ext cx="1134" cy="1134"/>
            </a:xfrm>
            <a:prstGeom prst="rect">
              <a:avLst/>
            </a:prstGeom>
          </p:spPr>
        </p:pic>
      </p:grpSp>
      <p:grpSp>
        <p:nvGrpSpPr>
          <p:cNvPr id="109" name="组合 108"/>
          <p:cNvGrpSpPr/>
          <p:nvPr/>
        </p:nvGrpSpPr>
        <p:grpSpPr>
          <a:xfrm>
            <a:off x="5287645" y="5367020"/>
            <a:ext cx="720090" cy="720090"/>
            <a:chOff x="8919" y="7919"/>
            <a:chExt cx="1134" cy="1134"/>
          </a:xfrm>
        </p:grpSpPr>
        <p:sp>
          <p:nvSpPr>
            <p:cNvPr id="110" name="文本框 109"/>
            <p:cNvSpPr txBox="1"/>
            <p:nvPr/>
          </p:nvSpPr>
          <p:spPr>
            <a:xfrm>
              <a:off x="9265" y="8214"/>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4</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111"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919" y="7919"/>
              <a:ext cx="1134" cy="1134"/>
            </a:xfrm>
            <a:prstGeom prst="rect">
              <a:avLst/>
            </a:prstGeom>
          </p:spPr>
        </p:pic>
      </p:grpSp>
      <p:grpSp>
        <p:nvGrpSpPr>
          <p:cNvPr id="112" name="组合 111"/>
          <p:cNvGrpSpPr/>
          <p:nvPr/>
        </p:nvGrpSpPr>
        <p:grpSpPr>
          <a:xfrm>
            <a:off x="5978525" y="5368290"/>
            <a:ext cx="720090" cy="720090"/>
            <a:chOff x="9868" y="7815"/>
            <a:chExt cx="1134" cy="1134"/>
          </a:xfrm>
        </p:grpSpPr>
        <p:sp>
          <p:nvSpPr>
            <p:cNvPr id="113" name="文本框 112"/>
            <p:cNvSpPr txBox="1"/>
            <p:nvPr/>
          </p:nvSpPr>
          <p:spPr>
            <a:xfrm>
              <a:off x="10214" y="8117"/>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5</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114"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8" y="7815"/>
              <a:ext cx="1134" cy="1134"/>
            </a:xfrm>
            <a:prstGeom prst="rect">
              <a:avLst/>
            </a:prstGeom>
          </p:spPr>
        </p:pic>
      </p:grpSp>
      <p:sp>
        <p:nvSpPr>
          <p:cNvPr id="116" name="文本框 115"/>
          <p:cNvSpPr txBox="1"/>
          <p:nvPr/>
        </p:nvSpPr>
        <p:spPr>
          <a:xfrm>
            <a:off x="7088823" y="4314825"/>
            <a:ext cx="1910080" cy="36830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tensor[0:N/3, 0:M]</a:t>
            </a:r>
            <a:endParaRPr lang="zh-CN" altLang="en-US"/>
          </a:p>
        </p:txBody>
      </p:sp>
      <p:sp>
        <p:nvSpPr>
          <p:cNvPr id="117" name="文本框 116"/>
          <p:cNvSpPr txBox="1"/>
          <p:nvPr/>
        </p:nvSpPr>
        <p:spPr>
          <a:xfrm>
            <a:off x="7022783" y="4999990"/>
            <a:ext cx="2252980" cy="36830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N/3</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:2</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N/3</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 0:M]</a:t>
            </a:r>
            <a:endParaRPr lang="zh-CN" altLang="en-US"/>
          </a:p>
        </p:txBody>
      </p:sp>
      <p:sp>
        <p:nvSpPr>
          <p:cNvPr id="119" name="文本框 118"/>
          <p:cNvSpPr txBox="1"/>
          <p:nvPr/>
        </p:nvSpPr>
        <p:spPr>
          <a:xfrm>
            <a:off x="7111683" y="5685155"/>
            <a:ext cx="2075180" cy="36830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tensor[2</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N/3</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:N, 0:M]</a:t>
            </a:r>
            <a:endParaRPr lang="zh-CN" altLang="en-US"/>
          </a:p>
        </p:txBody>
      </p:sp>
      <p:grpSp>
        <p:nvGrpSpPr>
          <p:cNvPr id="6" name="组合 5"/>
          <p:cNvGrpSpPr/>
          <p:nvPr/>
        </p:nvGrpSpPr>
        <p:grpSpPr>
          <a:xfrm>
            <a:off x="5288915" y="4154805"/>
            <a:ext cx="720090" cy="720090"/>
            <a:chOff x="8781" y="5815"/>
            <a:chExt cx="1134" cy="1134"/>
          </a:xfrm>
        </p:grpSpPr>
        <p:sp>
          <p:nvSpPr>
            <p:cNvPr id="7" name="文本框 6"/>
            <p:cNvSpPr txBox="1"/>
            <p:nvPr/>
          </p:nvSpPr>
          <p:spPr>
            <a:xfrm>
              <a:off x="9127"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0</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9"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781" y="5815"/>
              <a:ext cx="1134" cy="1134"/>
            </a:xfrm>
            <a:prstGeom prst="rect">
              <a:avLst/>
            </a:prstGeom>
          </p:spPr>
        </p:pic>
      </p:grpSp>
      <p:grpSp>
        <p:nvGrpSpPr>
          <p:cNvPr id="10" name="组合 9"/>
          <p:cNvGrpSpPr/>
          <p:nvPr/>
        </p:nvGrpSpPr>
        <p:grpSpPr>
          <a:xfrm>
            <a:off x="5978525" y="4154170"/>
            <a:ext cx="720090" cy="720090"/>
            <a:chOff x="9867" y="5814"/>
            <a:chExt cx="1134" cy="1134"/>
          </a:xfrm>
        </p:grpSpPr>
        <p:sp>
          <p:nvSpPr>
            <p:cNvPr id="12" name="文本框 11"/>
            <p:cNvSpPr txBox="1"/>
            <p:nvPr/>
          </p:nvSpPr>
          <p:spPr>
            <a:xfrm>
              <a:off x="10214"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1</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13"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5814"/>
              <a:ext cx="1134" cy="1134"/>
            </a:xfrm>
            <a:prstGeom prst="rect">
              <a:avLst/>
            </a:prstGeom>
          </p:spPr>
        </p:pic>
      </p:grpSp>
      <p:sp>
        <p:nvSpPr>
          <p:cNvPr id="2" name="矩形 1"/>
          <p:cNvSpPr/>
          <p:nvPr/>
        </p:nvSpPr>
        <p:spPr>
          <a:xfrm>
            <a:off x="7606665" y="495935"/>
            <a:ext cx="958850" cy="2210435"/>
          </a:xfrm>
          <a:prstGeom prst="rect">
            <a:avLst/>
          </a:prstGeom>
          <a:noFill/>
          <a:ln w="2222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文本框 137"/>
          <p:cNvSpPr txBox="1"/>
          <p:nvPr/>
        </p:nvSpPr>
        <p:spPr>
          <a:xfrm>
            <a:off x="2294890" y="1643380"/>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N</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40" name="文本框 139"/>
          <p:cNvSpPr txBox="1"/>
          <p:nvPr/>
        </p:nvSpPr>
        <p:spPr>
          <a:xfrm>
            <a:off x="3210560" y="400050"/>
            <a:ext cx="113347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M</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 name="文本框 7"/>
          <p:cNvSpPr txBox="1"/>
          <p:nvPr/>
        </p:nvSpPr>
        <p:spPr>
          <a:xfrm>
            <a:off x="1424305" y="1450340"/>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op</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1" name="文本框 10"/>
          <p:cNvSpPr txBox="1"/>
          <p:nvPr/>
        </p:nvSpPr>
        <p:spPr>
          <a:xfrm>
            <a:off x="132080" y="461645"/>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初始</a:t>
            </a:r>
            <a:endPar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5" name="文本框 14"/>
          <p:cNvSpPr txBox="1"/>
          <p:nvPr/>
        </p:nvSpPr>
        <p:spPr>
          <a:xfrm>
            <a:off x="5978525" y="979805"/>
            <a:ext cx="1866900" cy="706755"/>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device mesh</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a:t>
            </a:r>
            <a:r>
              <a:rPr lang="en-US" altLang="zh-CN" sz="2000"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3x2</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8" name="Google Shape;819;p32"/>
          <p:cNvSpPr/>
          <p:nvPr/>
        </p:nvSpPr>
        <p:spPr>
          <a:xfrm>
            <a:off x="7815580" y="580390"/>
            <a:ext cx="1483995" cy="198882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Consolas"/>
              <a:ea typeface="Consolas"/>
              <a:cs typeface="Consolas"/>
              <a:sym typeface="Consolas"/>
            </a:endParaRPr>
          </a:p>
        </p:txBody>
      </p:sp>
      <p:grpSp>
        <p:nvGrpSpPr>
          <p:cNvPr id="284" name="组合 283"/>
          <p:cNvGrpSpPr/>
          <p:nvPr/>
        </p:nvGrpSpPr>
        <p:grpSpPr>
          <a:xfrm rot="0">
            <a:off x="7845425" y="1214755"/>
            <a:ext cx="720090" cy="720090"/>
            <a:chOff x="1695109" y="4966787"/>
            <a:chExt cx="720000" cy="720000"/>
          </a:xfrm>
        </p:grpSpPr>
        <p:sp>
          <p:nvSpPr>
            <p:cNvPr id="288" name="文本框 287"/>
            <p:cNvSpPr txBox="1"/>
            <p:nvPr/>
          </p:nvSpPr>
          <p:spPr>
            <a:xfrm>
              <a:off x="1914984" y="5157510"/>
              <a:ext cx="280250" cy="338554"/>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2</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pic>
          <p:nvPicPr>
            <p:cNvPr id="289" name="图形 288"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695109" y="4966787"/>
              <a:ext cx="720000" cy="720000"/>
            </a:xfrm>
            <a:prstGeom prst="rect">
              <a:avLst/>
            </a:prstGeom>
          </p:spPr>
        </p:pic>
      </p:grpSp>
      <p:grpSp>
        <p:nvGrpSpPr>
          <p:cNvPr id="65" name="组合 64"/>
          <p:cNvGrpSpPr/>
          <p:nvPr/>
        </p:nvGrpSpPr>
        <p:grpSpPr>
          <a:xfrm>
            <a:off x="7845425" y="580390"/>
            <a:ext cx="720090" cy="720090"/>
            <a:chOff x="8781" y="5815"/>
            <a:chExt cx="1134" cy="1134"/>
          </a:xfrm>
        </p:grpSpPr>
        <p:sp>
          <p:nvSpPr>
            <p:cNvPr id="286" name="文本框 285"/>
            <p:cNvSpPr txBox="1"/>
            <p:nvPr/>
          </p:nvSpPr>
          <p:spPr>
            <a:xfrm>
              <a:off x="9127"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0</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287"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781" y="5815"/>
              <a:ext cx="1134" cy="1134"/>
            </a:xfrm>
            <a:prstGeom prst="rect">
              <a:avLst/>
            </a:prstGeom>
          </p:spPr>
        </p:pic>
      </p:grpSp>
      <p:grpSp>
        <p:nvGrpSpPr>
          <p:cNvPr id="72" name="组合 71"/>
          <p:cNvGrpSpPr/>
          <p:nvPr/>
        </p:nvGrpSpPr>
        <p:grpSpPr>
          <a:xfrm>
            <a:off x="7844790" y="1849120"/>
            <a:ext cx="720090" cy="720090"/>
            <a:chOff x="8919" y="7919"/>
            <a:chExt cx="1134" cy="1134"/>
          </a:xfrm>
        </p:grpSpPr>
        <p:sp>
          <p:nvSpPr>
            <p:cNvPr id="63" name="文本框 62"/>
            <p:cNvSpPr txBox="1"/>
            <p:nvPr/>
          </p:nvSpPr>
          <p:spPr>
            <a:xfrm>
              <a:off x="9265" y="8214"/>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4</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4"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919" y="7919"/>
              <a:ext cx="1134" cy="1134"/>
            </a:xfrm>
            <a:prstGeom prst="rect">
              <a:avLst/>
            </a:prstGeom>
          </p:spPr>
        </p:pic>
      </p:grpSp>
      <p:grpSp>
        <p:nvGrpSpPr>
          <p:cNvPr id="69" name="组合 68"/>
          <p:cNvGrpSpPr/>
          <p:nvPr/>
        </p:nvGrpSpPr>
        <p:grpSpPr>
          <a:xfrm>
            <a:off x="8535035" y="1215390"/>
            <a:ext cx="720090" cy="720090"/>
            <a:chOff x="9867" y="6815"/>
            <a:chExt cx="1134" cy="1134"/>
          </a:xfrm>
        </p:grpSpPr>
        <p:sp>
          <p:nvSpPr>
            <p:cNvPr id="61" name="文本框 60"/>
            <p:cNvSpPr txBox="1"/>
            <p:nvPr/>
          </p:nvSpPr>
          <p:spPr>
            <a:xfrm>
              <a:off x="10214" y="7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3</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6"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6815"/>
              <a:ext cx="1134" cy="1134"/>
            </a:xfrm>
            <a:prstGeom prst="rect">
              <a:avLst/>
            </a:prstGeom>
          </p:spPr>
        </p:pic>
      </p:grpSp>
      <p:grpSp>
        <p:nvGrpSpPr>
          <p:cNvPr id="68" name="组合 67"/>
          <p:cNvGrpSpPr/>
          <p:nvPr/>
        </p:nvGrpSpPr>
        <p:grpSpPr>
          <a:xfrm>
            <a:off x="8535035" y="579755"/>
            <a:ext cx="720090" cy="720090"/>
            <a:chOff x="9867" y="5814"/>
            <a:chExt cx="1134" cy="1134"/>
          </a:xfrm>
        </p:grpSpPr>
        <p:sp>
          <p:nvSpPr>
            <p:cNvPr id="60" name="文本框 59"/>
            <p:cNvSpPr txBox="1"/>
            <p:nvPr/>
          </p:nvSpPr>
          <p:spPr>
            <a:xfrm>
              <a:off x="10214"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1</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7"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5814"/>
              <a:ext cx="1134" cy="1134"/>
            </a:xfrm>
            <a:prstGeom prst="rect">
              <a:avLst/>
            </a:prstGeom>
          </p:spPr>
        </p:pic>
      </p:grpSp>
      <p:grpSp>
        <p:nvGrpSpPr>
          <p:cNvPr id="73" name="组合 72"/>
          <p:cNvGrpSpPr/>
          <p:nvPr/>
        </p:nvGrpSpPr>
        <p:grpSpPr>
          <a:xfrm>
            <a:off x="8535670" y="1850390"/>
            <a:ext cx="720090" cy="720090"/>
            <a:chOff x="9868" y="7815"/>
            <a:chExt cx="1134" cy="1134"/>
          </a:xfrm>
        </p:grpSpPr>
        <p:sp>
          <p:nvSpPr>
            <p:cNvPr id="62" name="文本框 61"/>
            <p:cNvSpPr txBox="1"/>
            <p:nvPr/>
          </p:nvSpPr>
          <p:spPr>
            <a:xfrm>
              <a:off x="10214" y="8117"/>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5</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71"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8" y="7815"/>
              <a:ext cx="1134" cy="1134"/>
            </a:xfrm>
            <a:prstGeom prst="rect">
              <a:avLst/>
            </a:prstGeom>
          </p:spPr>
        </p:pic>
      </p:grpSp>
      <p:sp>
        <p:nvSpPr>
          <p:cNvPr id="81" name="矩形 80"/>
          <p:cNvSpPr>
            <a:spLocks noChangeAspect="1"/>
          </p:cNvSpPr>
          <p:nvPr/>
        </p:nvSpPr>
        <p:spPr>
          <a:xfrm>
            <a:off x="3249295" y="798830"/>
            <a:ext cx="1055370" cy="1770380"/>
          </a:xfrm>
          <a:prstGeom prst="rect">
            <a:avLst/>
          </a:prstGeom>
          <a:solidFill>
            <a:schemeClr val="accent3">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tensor</a:t>
            </a:r>
            <a:endPar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3" name="文本框 82"/>
          <p:cNvSpPr txBox="1"/>
          <p:nvPr/>
        </p:nvSpPr>
        <p:spPr>
          <a:xfrm>
            <a:off x="250190" y="3695700"/>
            <a:ext cx="1424305" cy="706755"/>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选择</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op</a:t>
            </a:r>
            <a:b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b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切分策略</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5" name="文本框 84"/>
          <p:cNvSpPr txBox="1"/>
          <p:nvPr/>
        </p:nvSpPr>
        <p:spPr>
          <a:xfrm>
            <a:off x="3310255" y="3309620"/>
            <a:ext cx="5807075" cy="64516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S</a:t>
            </a:r>
            <a:r>
              <a:rPr lang="en-US" altLang="zh-CN" kern="0" baseline="3000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0</a:t>
            </a:r>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R</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：沿着mesh的第</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0</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维的设备 对 tensor的第</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0</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维进行切分</a:t>
            </a:r>
            <a:endPar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endParaRPr>
          </a:p>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--&gt;</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对</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按行切分，均匀切为</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3</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份</a:t>
            </a:r>
            <a:endPar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endParaRPr>
          </a:p>
        </p:txBody>
      </p:sp>
      <p:sp>
        <p:nvSpPr>
          <p:cNvPr id="86" name="矩形 85"/>
          <p:cNvSpPr>
            <a:spLocks noChangeAspect="1"/>
          </p:cNvSpPr>
          <p:nvPr/>
        </p:nvSpPr>
        <p:spPr>
          <a:xfrm>
            <a:off x="5467985" y="4253230"/>
            <a:ext cx="1055370" cy="1770380"/>
          </a:xfrm>
          <a:prstGeom prst="rect">
            <a:avLst/>
          </a:prstGeom>
          <a:solidFill>
            <a:srgbClr val="FFC000">
              <a:lumMod val="40000"/>
              <a:lumOff val="60000"/>
            </a:srgb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tensor</a:t>
            </a:r>
            <a:endPar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8" name="矩形 87"/>
          <p:cNvSpPr>
            <a:spLocks noChangeAspect="1"/>
          </p:cNvSpPr>
          <p:nvPr/>
        </p:nvSpPr>
        <p:spPr>
          <a:xfrm>
            <a:off x="5468620" y="4253865"/>
            <a:ext cx="1055370" cy="589915"/>
          </a:xfrm>
          <a:prstGeom prst="rect">
            <a:avLst/>
          </a:prstGeom>
          <a:solidFill>
            <a:schemeClr val="accent4">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95" name="矩形 94"/>
          <p:cNvSpPr>
            <a:spLocks noChangeAspect="1"/>
          </p:cNvSpPr>
          <p:nvPr/>
        </p:nvSpPr>
        <p:spPr>
          <a:xfrm>
            <a:off x="5468620" y="4843145"/>
            <a:ext cx="1055370" cy="589915"/>
          </a:xfrm>
          <a:prstGeom prst="rect">
            <a:avLst/>
          </a:prstGeom>
          <a:solidFill>
            <a:schemeClr val="accent5">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96" name="矩形 95"/>
          <p:cNvSpPr>
            <a:spLocks noChangeAspect="1"/>
          </p:cNvSpPr>
          <p:nvPr/>
        </p:nvSpPr>
        <p:spPr>
          <a:xfrm>
            <a:off x="5467985" y="5433695"/>
            <a:ext cx="1055370" cy="589915"/>
          </a:xfrm>
          <a:prstGeom prst="rect">
            <a:avLst/>
          </a:prstGeom>
          <a:solidFill>
            <a:schemeClr val="accent6">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grpSp>
        <p:nvGrpSpPr>
          <p:cNvPr id="103" name="组合 102"/>
          <p:cNvGrpSpPr/>
          <p:nvPr/>
        </p:nvGrpSpPr>
        <p:grpSpPr>
          <a:xfrm rot="0">
            <a:off x="5288915" y="4794250"/>
            <a:ext cx="720090" cy="720090"/>
            <a:chOff x="1695109" y="4966787"/>
            <a:chExt cx="720000" cy="720000"/>
          </a:xfrm>
        </p:grpSpPr>
        <p:sp>
          <p:nvSpPr>
            <p:cNvPr id="104" name="文本框 103"/>
            <p:cNvSpPr txBox="1"/>
            <p:nvPr/>
          </p:nvSpPr>
          <p:spPr>
            <a:xfrm>
              <a:off x="1914984" y="5157510"/>
              <a:ext cx="280250" cy="338554"/>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2</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pic>
          <p:nvPicPr>
            <p:cNvPr id="105" name="图形 288"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695109" y="4966787"/>
              <a:ext cx="720000" cy="720000"/>
            </a:xfrm>
            <a:prstGeom prst="rect">
              <a:avLst/>
            </a:prstGeom>
          </p:spPr>
        </p:pic>
      </p:grpSp>
      <p:grpSp>
        <p:nvGrpSpPr>
          <p:cNvPr id="106" name="组合 105"/>
          <p:cNvGrpSpPr/>
          <p:nvPr/>
        </p:nvGrpSpPr>
        <p:grpSpPr>
          <a:xfrm>
            <a:off x="5978525" y="4794885"/>
            <a:ext cx="720090" cy="720090"/>
            <a:chOff x="9867" y="6815"/>
            <a:chExt cx="1134" cy="1134"/>
          </a:xfrm>
        </p:grpSpPr>
        <p:sp>
          <p:nvSpPr>
            <p:cNvPr id="107" name="文本框 106"/>
            <p:cNvSpPr txBox="1"/>
            <p:nvPr/>
          </p:nvSpPr>
          <p:spPr>
            <a:xfrm>
              <a:off x="10214" y="7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3</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108"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6815"/>
              <a:ext cx="1134" cy="1134"/>
            </a:xfrm>
            <a:prstGeom prst="rect">
              <a:avLst/>
            </a:prstGeom>
          </p:spPr>
        </p:pic>
      </p:grpSp>
      <p:grpSp>
        <p:nvGrpSpPr>
          <p:cNvPr id="109" name="组合 108"/>
          <p:cNvGrpSpPr/>
          <p:nvPr/>
        </p:nvGrpSpPr>
        <p:grpSpPr>
          <a:xfrm>
            <a:off x="5287645" y="5367020"/>
            <a:ext cx="720090" cy="720090"/>
            <a:chOff x="8919" y="7919"/>
            <a:chExt cx="1134" cy="1134"/>
          </a:xfrm>
        </p:grpSpPr>
        <p:sp>
          <p:nvSpPr>
            <p:cNvPr id="110" name="文本框 109"/>
            <p:cNvSpPr txBox="1"/>
            <p:nvPr/>
          </p:nvSpPr>
          <p:spPr>
            <a:xfrm>
              <a:off x="9265" y="8214"/>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4</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111"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919" y="7919"/>
              <a:ext cx="1134" cy="1134"/>
            </a:xfrm>
            <a:prstGeom prst="rect">
              <a:avLst/>
            </a:prstGeom>
          </p:spPr>
        </p:pic>
      </p:grpSp>
      <p:grpSp>
        <p:nvGrpSpPr>
          <p:cNvPr id="112" name="组合 111"/>
          <p:cNvGrpSpPr/>
          <p:nvPr/>
        </p:nvGrpSpPr>
        <p:grpSpPr>
          <a:xfrm>
            <a:off x="5978525" y="5368290"/>
            <a:ext cx="720090" cy="720090"/>
            <a:chOff x="9868" y="7815"/>
            <a:chExt cx="1134" cy="1134"/>
          </a:xfrm>
        </p:grpSpPr>
        <p:sp>
          <p:nvSpPr>
            <p:cNvPr id="113" name="文本框 112"/>
            <p:cNvSpPr txBox="1"/>
            <p:nvPr/>
          </p:nvSpPr>
          <p:spPr>
            <a:xfrm>
              <a:off x="10214" y="8117"/>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5</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114"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8" y="7815"/>
              <a:ext cx="1134" cy="1134"/>
            </a:xfrm>
            <a:prstGeom prst="rect">
              <a:avLst/>
            </a:prstGeom>
          </p:spPr>
        </p:pic>
      </p:grpSp>
      <p:sp>
        <p:nvSpPr>
          <p:cNvPr id="116" name="文本框 115"/>
          <p:cNvSpPr txBox="1"/>
          <p:nvPr/>
        </p:nvSpPr>
        <p:spPr>
          <a:xfrm>
            <a:off x="7088823" y="4314825"/>
            <a:ext cx="1910080" cy="36830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tensor[0:N/3, 0:M]</a:t>
            </a:r>
            <a:endParaRPr lang="zh-CN" altLang="en-US"/>
          </a:p>
        </p:txBody>
      </p:sp>
      <p:sp>
        <p:nvSpPr>
          <p:cNvPr id="117" name="文本框 116"/>
          <p:cNvSpPr txBox="1"/>
          <p:nvPr/>
        </p:nvSpPr>
        <p:spPr>
          <a:xfrm>
            <a:off x="7022783" y="4999990"/>
            <a:ext cx="2252980" cy="36830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N/3</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:2</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N/3</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 0:M]</a:t>
            </a:r>
            <a:endParaRPr lang="zh-CN" altLang="en-US"/>
          </a:p>
        </p:txBody>
      </p:sp>
      <p:sp>
        <p:nvSpPr>
          <p:cNvPr id="119" name="文本框 118"/>
          <p:cNvSpPr txBox="1"/>
          <p:nvPr/>
        </p:nvSpPr>
        <p:spPr>
          <a:xfrm>
            <a:off x="7111683" y="5685155"/>
            <a:ext cx="2075180" cy="36830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tensor[2</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N/3</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:N, 0:M]</a:t>
            </a:r>
            <a:endParaRPr lang="zh-CN" altLang="en-US"/>
          </a:p>
        </p:txBody>
      </p:sp>
      <p:sp>
        <p:nvSpPr>
          <p:cNvPr id="2" name="左大括号 1"/>
          <p:cNvSpPr/>
          <p:nvPr/>
        </p:nvSpPr>
        <p:spPr>
          <a:xfrm>
            <a:off x="4842510" y="4533265"/>
            <a:ext cx="370840" cy="1292225"/>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3" name="文本框 2"/>
          <p:cNvSpPr txBox="1"/>
          <p:nvPr/>
        </p:nvSpPr>
        <p:spPr>
          <a:xfrm>
            <a:off x="1191260" y="4953635"/>
            <a:ext cx="3408680" cy="368300"/>
          </a:xfrm>
          <a:prstGeom prst="rect">
            <a:avLst/>
          </a:prstGeom>
          <a:noFill/>
        </p:spPr>
        <p:txBody>
          <a:bodyPr wrap="none" rtlCol="0" anchor="t">
            <a:spAutoFit/>
          </a:bodyPr>
          <a:p>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mesh</a:t>
            </a:r>
            <a:r>
              <a:rPr lang="zh-CN" altLang="en-US"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的每一列设备之间张量并行</a:t>
            </a:r>
            <a:endParaRPr lang="zh-CN" altLang="en-US"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endParaRPr>
          </a:p>
        </p:txBody>
      </p:sp>
      <p:sp>
        <p:nvSpPr>
          <p:cNvPr id="4" name="左大括号 3"/>
          <p:cNvSpPr/>
          <p:nvPr/>
        </p:nvSpPr>
        <p:spPr>
          <a:xfrm rot="16200000">
            <a:off x="5810885" y="5923280"/>
            <a:ext cx="370840" cy="701040"/>
          </a:xfrm>
          <a:prstGeom prst="leftBrace">
            <a:avLst>
              <a:gd name="adj1" fmla="val 8333"/>
              <a:gd name="adj2" fmla="val 51449"/>
            </a:avLst>
          </a:prstGeom>
          <a:ln w="25400"/>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5" name="文本框 4"/>
          <p:cNvSpPr txBox="1"/>
          <p:nvPr/>
        </p:nvSpPr>
        <p:spPr>
          <a:xfrm>
            <a:off x="4064635" y="6459220"/>
            <a:ext cx="5681980" cy="368300"/>
          </a:xfrm>
          <a:prstGeom prst="rect">
            <a:avLst/>
          </a:prstGeom>
          <a:noFill/>
        </p:spPr>
        <p:txBody>
          <a:bodyPr wrap="none" rtlCol="0" anchor="t">
            <a:spAutoFit/>
          </a:bodyPr>
          <a:p>
            <a:pPr algn="l"/>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mesh</a:t>
            </a:r>
            <a:r>
              <a:rPr lang="zh-CN" altLang="en-US"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的每一列设备之间数据并行（</a:t>
            </a:r>
            <a:r>
              <a:rPr lang="zh-CN" altLang="en-US"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每个输入为</a:t>
            </a:r>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batch/2</a:t>
            </a:r>
            <a:r>
              <a:rPr lang="zh-CN" altLang="en-US"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a:t>
            </a:r>
            <a:endPar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endParaRPr>
          </a:p>
        </p:txBody>
      </p:sp>
      <p:grpSp>
        <p:nvGrpSpPr>
          <p:cNvPr id="6" name="组合 5"/>
          <p:cNvGrpSpPr/>
          <p:nvPr/>
        </p:nvGrpSpPr>
        <p:grpSpPr>
          <a:xfrm>
            <a:off x="5288915" y="4154805"/>
            <a:ext cx="720090" cy="720090"/>
            <a:chOff x="8781" y="5815"/>
            <a:chExt cx="1134" cy="1134"/>
          </a:xfrm>
        </p:grpSpPr>
        <p:sp>
          <p:nvSpPr>
            <p:cNvPr id="7" name="文本框 6"/>
            <p:cNvSpPr txBox="1"/>
            <p:nvPr/>
          </p:nvSpPr>
          <p:spPr>
            <a:xfrm>
              <a:off x="9127"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0</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9"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781" y="5815"/>
              <a:ext cx="1134" cy="1134"/>
            </a:xfrm>
            <a:prstGeom prst="rect">
              <a:avLst/>
            </a:prstGeom>
          </p:spPr>
        </p:pic>
      </p:grpSp>
      <p:grpSp>
        <p:nvGrpSpPr>
          <p:cNvPr id="10" name="组合 9"/>
          <p:cNvGrpSpPr/>
          <p:nvPr/>
        </p:nvGrpSpPr>
        <p:grpSpPr>
          <a:xfrm>
            <a:off x="5978525" y="4154170"/>
            <a:ext cx="720090" cy="720090"/>
            <a:chOff x="9867" y="5814"/>
            <a:chExt cx="1134" cy="1134"/>
          </a:xfrm>
        </p:grpSpPr>
        <p:sp>
          <p:nvSpPr>
            <p:cNvPr id="12" name="文本框 11"/>
            <p:cNvSpPr txBox="1"/>
            <p:nvPr/>
          </p:nvSpPr>
          <p:spPr>
            <a:xfrm>
              <a:off x="10214"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1</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13"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5814"/>
              <a:ext cx="1134" cy="1134"/>
            </a:xfrm>
            <a:prstGeom prst="rect">
              <a:avLst/>
            </a:prstGeom>
          </p:spPr>
        </p:pic>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文本框 137"/>
          <p:cNvSpPr txBox="1"/>
          <p:nvPr/>
        </p:nvSpPr>
        <p:spPr>
          <a:xfrm>
            <a:off x="2294890" y="1643380"/>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N</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40" name="文本框 139"/>
          <p:cNvSpPr txBox="1"/>
          <p:nvPr/>
        </p:nvSpPr>
        <p:spPr>
          <a:xfrm>
            <a:off x="3210560" y="400050"/>
            <a:ext cx="113347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M</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 name="文本框 7"/>
          <p:cNvSpPr txBox="1"/>
          <p:nvPr/>
        </p:nvSpPr>
        <p:spPr>
          <a:xfrm>
            <a:off x="1424305" y="1450340"/>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op</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1" name="文本框 10"/>
          <p:cNvSpPr txBox="1"/>
          <p:nvPr/>
        </p:nvSpPr>
        <p:spPr>
          <a:xfrm>
            <a:off x="132080" y="461645"/>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初始</a:t>
            </a:r>
            <a:endPar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5" name="文本框 14"/>
          <p:cNvSpPr txBox="1"/>
          <p:nvPr/>
        </p:nvSpPr>
        <p:spPr>
          <a:xfrm>
            <a:off x="5978525" y="979805"/>
            <a:ext cx="1866900" cy="706755"/>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device mesh</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a:t>
            </a:r>
            <a:r>
              <a:rPr lang="en-US" altLang="zh-CN" sz="2000"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3x2</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8" name="Google Shape;819;p32"/>
          <p:cNvSpPr/>
          <p:nvPr/>
        </p:nvSpPr>
        <p:spPr>
          <a:xfrm>
            <a:off x="7815580" y="580390"/>
            <a:ext cx="1483995" cy="198882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Consolas"/>
              <a:ea typeface="Consolas"/>
              <a:cs typeface="Consolas"/>
              <a:sym typeface="Consolas"/>
            </a:endParaRPr>
          </a:p>
        </p:txBody>
      </p:sp>
      <p:grpSp>
        <p:nvGrpSpPr>
          <p:cNvPr id="284" name="组合 283"/>
          <p:cNvGrpSpPr/>
          <p:nvPr/>
        </p:nvGrpSpPr>
        <p:grpSpPr>
          <a:xfrm rot="0">
            <a:off x="7845425" y="1214755"/>
            <a:ext cx="720090" cy="720090"/>
            <a:chOff x="1695109" y="4966787"/>
            <a:chExt cx="720000" cy="720000"/>
          </a:xfrm>
        </p:grpSpPr>
        <p:sp>
          <p:nvSpPr>
            <p:cNvPr id="288" name="文本框 287"/>
            <p:cNvSpPr txBox="1"/>
            <p:nvPr/>
          </p:nvSpPr>
          <p:spPr>
            <a:xfrm>
              <a:off x="1914984" y="5157510"/>
              <a:ext cx="280250" cy="338554"/>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2</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pic>
          <p:nvPicPr>
            <p:cNvPr id="289" name="图形 288"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695109" y="4966787"/>
              <a:ext cx="720000" cy="720000"/>
            </a:xfrm>
            <a:prstGeom prst="rect">
              <a:avLst/>
            </a:prstGeom>
          </p:spPr>
        </p:pic>
      </p:grpSp>
      <p:grpSp>
        <p:nvGrpSpPr>
          <p:cNvPr id="65" name="组合 64"/>
          <p:cNvGrpSpPr/>
          <p:nvPr/>
        </p:nvGrpSpPr>
        <p:grpSpPr>
          <a:xfrm>
            <a:off x="7845425" y="580390"/>
            <a:ext cx="720090" cy="720090"/>
            <a:chOff x="8781" y="5815"/>
            <a:chExt cx="1134" cy="1134"/>
          </a:xfrm>
        </p:grpSpPr>
        <p:sp>
          <p:nvSpPr>
            <p:cNvPr id="286" name="文本框 285"/>
            <p:cNvSpPr txBox="1"/>
            <p:nvPr/>
          </p:nvSpPr>
          <p:spPr>
            <a:xfrm>
              <a:off x="9127"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0</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287"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781" y="5815"/>
              <a:ext cx="1134" cy="1134"/>
            </a:xfrm>
            <a:prstGeom prst="rect">
              <a:avLst/>
            </a:prstGeom>
          </p:spPr>
        </p:pic>
      </p:grpSp>
      <p:grpSp>
        <p:nvGrpSpPr>
          <p:cNvPr id="72" name="组合 71"/>
          <p:cNvGrpSpPr/>
          <p:nvPr/>
        </p:nvGrpSpPr>
        <p:grpSpPr>
          <a:xfrm>
            <a:off x="7844790" y="1849120"/>
            <a:ext cx="720090" cy="720090"/>
            <a:chOff x="8919" y="7919"/>
            <a:chExt cx="1134" cy="1134"/>
          </a:xfrm>
        </p:grpSpPr>
        <p:sp>
          <p:nvSpPr>
            <p:cNvPr id="63" name="文本框 62"/>
            <p:cNvSpPr txBox="1"/>
            <p:nvPr/>
          </p:nvSpPr>
          <p:spPr>
            <a:xfrm>
              <a:off x="9265" y="8214"/>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4</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4"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919" y="7919"/>
              <a:ext cx="1134" cy="1134"/>
            </a:xfrm>
            <a:prstGeom prst="rect">
              <a:avLst/>
            </a:prstGeom>
          </p:spPr>
        </p:pic>
      </p:grpSp>
      <p:grpSp>
        <p:nvGrpSpPr>
          <p:cNvPr id="69" name="组合 68"/>
          <p:cNvGrpSpPr/>
          <p:nvPr/>
        </p:nvGrpSpPr>
        <p:grpSpPr>
          <a:xfrm>
            <a:off x="8535035" y="1215390"/>
            <a:ext cx="720090" cy="720090"/>
            <a:chOff x="9867" y="6815"/>
            <a:chExt cx="1134" cy="1134"/>
          </a:xfrm>
        </p:grpSpPr>
        <p:sp>
          <p:nvSpPr>
            <p:cNvPr id="61" name="文本框 60"/>
            <p:cNvSpPr txBox="1"/>
            <p:nvPr/>
          </p:nvSpPr>
          <p:spPr>
            <a:xfrm>
              <a:off x="10214" y="7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3</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6"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6815"/>
              <a:ext cx="1134" cy="1134"/>
            </a:xfrm>
            <a:prstGeom prst="rect">
              <a:avLst/>
            </a:prstGeom>
          </p:spPr>
        </p:pic>
      </p:grpSp>
      <p:grpSp>
        <p:nvGrpSpPr>
          <p:cNvPr id="68" name="组合 67"/>
          <p:cNvGrpSpPr/>
          <p:nvPr/>
        </p:nvGrpSpPr>
        <p:grpSpPr>
          <a:xfrm>
            <a:off x="8535035" y="579755"/>
            <a:ext cx="720090" cy="720090"/>
            <a:chOff x="9867" y="5814"/>
            <a:chExt cx="1134" cy="1134"/>
          </a:xfrm>
        </p:grpSpPr>
        <p:sp>
          <p:nvSpPr>
            <p:cNvPr id="60" name="文本框 59"/>
            <p:cNvSpPr txBox="1"/>
            <p:nvPr/>
          </p:nvSpPr>
          <p:spPr>
            <a:xfrm>
              <a:off x="10214"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1</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7"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5814"/>
              <a:ext cx="1134" cy="1134"/>
            </a:xfrm>
            <a:prstGeom prst="rect">
              <a:avLst/>
            </a:prstGeom>
          </p:spPr>
        </p:pic>
      </p:grpSp>
      <p:grpSp>
        <p:nvGrpSpPr>
          <p:cNvPr id="73" name="组合 72"/>
          <p:cNvGrpSpPr/>
          <p:nvPr/>
        </p:nvGrpSpPr>
        <p:grpSpPr>
          <a:xfrm>
            <a:off x="8535670" y="1850390"/>
            <a:ext cx="720090" cy="720090"/>
            <a:chOff x="9868" y="7815"/>
            <a:chExt cx="1134" cy="1134"/>
          </a:xfrm>
        </p:grpSpPr>
        <p:sp>
          <p:nvSpPr>
            <p:cNvPr id="62" name="文本框 61"/>
            <p:cNvSpPr txBox="1"/>
            <p:nvPr/>
          </p:nvSpPr>
          <p:spPr>
            <a:xfrm>
              <a:off x="10214" y="8117"/>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5</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71"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8" y="7815"/>
              <a:ext cx="1134" cy="1134"/>
            </a:xfrm>
            <a:prstGeom prst="rect">
              <a:avLst/>
            </a:prstGeom>
          </p:spPr>
        </p:pic>
      </p:grpSp>
      <p:sp>
        <p:nvSpPr>
          <p:cNvPr id="81" name="矩形 80"/>
          <p:cNvSpPr>
            <a:spLocks noChangeAspect="1"/>
          </p:cNvSpPr>
          <p:nvPr/>
        </p:nvSpPr>
        <p:spPr>
          <a:xfrm>
            <a:off x="3249295" y="798830"/>
            <a:ext cx="1055370" cy="1770380"/>
          </a:xfrm>
          <a:prstGeom prst="rect">
            <a:avLst/>
          </a:prstGeom>
          <a:solidFill>
            <a:schemeClr val="accent3">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tensor</a:t>
            </a:r>
            <a:endPar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3" name="文本框 82"/>
          <p:cNvSpPr txBox="1"/>
          <p:nvPr/>
        </p:nvSpPr>
        <p:spPr>
          <a:xfrm>
            <a:off x="250190" y="3695700"/>
            <a:ext cx="1424305" cy="706755"/>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选择</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op</a:t>
            </a:r>
            <a:b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b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切分策略</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6" name="矩形 85"/>
          <p:cNvSpPr>
            <a:spLocks noChangeAspect="1"/>
          </p:cNvSpPr>
          <p:nvPr/>
        </p:nvSpPr>
        <p:spPr>
          <a:xfrm>
            <a:off x="5934710" y="4274820"/>
            <a:ext cx="1055370" cy="1770380"/>
          </a:xfrm>
          <a:prstGeom prst="rect">
            <a:avLst/>
          </a:prstGeom>
          <a:solidFill>
            <a:srgbClr val="FFC000">
              <a:lumMod val="40000"/>
              <a:lumOff val="60000"/>
            </a:srgb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16" name="文本框 115"/>
          <p:cNvSpPr txBox="1"/>
          <p:nvPr/>
        </p:nvSpPr>
        <p:spPr>
          <a:xfrm>
            <a:off x="4167188" y="3782695"/>
            <a:ext cx="1910080" cy="36830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tensor[0:N, 0:M/2]</a:t>
            </a:r>
            <a:endParaRPr lang="zh-CN" altLang="en-US"/>
          </a:p>
        </p:txBody>
      </p:sp>
      <p:sp>
        <p:nvSpPr>
          <p:cNvPr id="2" name="文本框 1"/>
          <p:cNvSpPr txBox="1"/>
          <p:nvPr/>
        </p:nvSpPr>
        <p:spPr>
          <a:xfrm>
            <a:off x="3310255" y="2985770"/>
            <a:ext cx="5807075" cy="64516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RS</a:t>
            </a:r>
            <a:r>
              <a:rPr lang="en-US" altLang="zh-CN" kern="0" baseline="3000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1</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：沿着mesh的第</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1</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维的设备 对 tensor的第</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1</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维进行切分</a:t>
            </a:r>
            <a:endPar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endParaRPr>
          </a:p>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--&gt;</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对</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按列切分，均匀切为</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2</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份</a:t>
            </a:r>
            <a:endPar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endParaRPr>
          </a:p>
        </p:txBody>
      </p:sp>
      <p:sp>
        <p:nvSpPr>
          <p:cNvPr id="25" name="矩形 24"/>
          <p:cNvSpPr>
            <a:spLocks noChangeAspect="1"/>
          </p:cNvSpPr>
          <p:nvPr/>
        </p:nvSpPr>
        <p:spPr>
          <a:xfrm>
            <a:off x="5934710" y="4272280"/>
            <a:ext cx="527685" cy="1772920"/>
          </a:xfrm>
          <a:prstGeom prst="rect">
            <a:avLst/>
          </a:prstGeom>
          <a:solidFill>
            <a:schemeClr val="accent4">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3" name="矩形 12"/>
          <p:cNvSpPr>
            <a:spLocks noChangeAspect="1"/>
          </p:cNvSpPr>
          <p:nvPr/>
        </p:nvSpPr>
        <p:spPr>
          <a:xfrm>
            <a:off x="6462395" y="4272280"/>
            <a:ext cx="527685" cy="1772920"/>
          </a:xfrm>
          <a:prstGeom prst="rect">
            <a:avLst/>
          </a:prstGeom>
          <a:solidFill>
            <a:schemeClr val="accent5">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grpSp>
        <p:nvGrpSpPr>
          <p:cNvPr id="35" name="组合 34"/>
          <p:cNvGrpSpPr/>
          <p:nvPr/>
        </p:nvGrpSpPr>
        <p:grpSpPr>
          <a:xfrm rot="0">
            <a:off x="5763260" y="4819650"/>
            <a:ext cx="720090" cy="720090"/>
            <a:chOff x="1695109" y="4966787"/>
            <a:chExt cx="720000" cy="720000"/>
          </a:xfrm>
        </p:grpSpPr>
        <p:sp>
          <p:nvSpPr>
            <p:cNvPr id="36" name="文本框 35"/>
            <p:cNvSpPr txBox="1"/>
            <p:nvPr/>
          </p:nvSpPr>
          <p:spPr>
            <a:xfrm>
              <a:off x="1914984" y="5157510"/>
              <a:ext cx="280250" cy="338554"/>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2</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pic>
          <p:nvPicPr>
            <p:cNvPr id="37" name="图形 288"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695109" y="4966787"/>
              <a:ext cx="720000" cy="720000"/>
            </a:xfrm>
            <a:prstGeom prst="rect">
              <a:avLst/>
            </a:prstGeom>
          </p:spPr>
        </p:pic>
      </p:grpSp>
      <p:grpSp>
        <p:nvGrpSpPr>
          <p:cNvPr id="38" name="组合 37"/>
          <p:cNvGrpSpPr/>
          <p:nvPr/>
        </p:nvGrpSpPr>
        <p:grpSpPr>
          <a:xfrm>
            <a:off x="6452870" y="4820285"/>
            <a:ext cx="720090" cy="720090"/>
            <a:chOff x="9867" y="6815"/>
            <a:chExt cx="1134" cy="1134"/>
          </a:xfrm>
        </p:grpSpPr>
        <p:sp>
          <p:nvSpPr>
            <p:cNvPr id="39" name="文本框 38"/>
            <p:cNvSpPr txBox="1"/>
            <p:nvPr/>
          </p:nvSpPr>
          <p:spPr>
            <a:xfrm>
              <a:off x="10214" y="7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3</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40"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6815"/>
              <a:ext cx="1134" cy="1134"/>
            </a:xfrm>
            <a:prstGeom prst="rect">
              <a:avLst/>
            </a:prstGeom>
          </p:spPr>
        </p:pic>
      </p:grpSp>
      <p:grpSp>
        <p:nvGrpSpPr>
          <p:cNvPr id="41" name="组合 40"/>
          <p:cNvGrpSpPr/>
          <p:nvPr/>
        </p:nvGrpSpPr>
        <p:grpSpPr>
          <a:xfrm>
            <a:off x="5761990" y="5392420"/>
            <a:ext cx="720090" cy="720090"/>
            <a:chOff x="8919" y="7919"/>
            <a:chExt cx="1134" cy="1134"/>
          </a:xfrm>
        </p:grpSpPr>
        <p:sp>
          <p:nvSpPr>
            <p:cNvPr id="42" name="文本框 41"/>
            <p:cNvSpPr txBox="1"/>
            <p:nvPr/>
          </p:nvSpPr>
          <p:spPr>
            <a:xfrm>
              <a:off x="9265" y="8214"/>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4</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43"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919" y="7919"/>
              <a:ext cx="1134" cy="1134"/>
            </a:xfrm>
            <a:prstGeom prst="rect">
              <a:avLst/>
            </a:prstGeom>
          </p:spPr>
        </p:pic>
      </p:grpSp>
      <p:grpSp>
        <p:nvGrpSpPr>
          <p:cNvPr id="44" name="组合 43"/>
          <p:cNvGrpSpPr/>
          <p:nvPr/>
        </p:nvGrpSpPr>
        <p:grpSpPr>
          <a:xfrm>
            <a:off x="6452870" y="5393690"/>
            <a:ext cx="720090" cy="720090"/>
            <a:chOff x="9868" y="7815"/>
            <a:chExt cx="1134" cy="1134"/>
          </a:xfrm>
        </p:grpSpPr>
        <p:sp>
          <p:nvSpPr>
            <p:cNvPr id="45" name="文本框 44"/>
            <p:cNvSpPr txBox="1"/>
            <p:nvPr/>
          </p:nvSpPr>
          <p:spPr>
            <a:xfrm>
              <a:off x="10214" y="8117"/>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5</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46"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8" y="7815"/>
              <a:ext cx="1134" cy="1134"/>
            </a:xfrm>
            <a:prstGeom prst="rect">
              <a:avLst/>
            </a:prstGeom>
          </p:spPr>
        </p:pic>
      </p:grpSp>
      <p:grpSp>
        <p:nvGrpSpPr>
          <p:cNvPr id="47" name="组合 46"/>
          <p:cNvGrpSpPr/>
          <p:nvPr/>
        </p:nvGrpSpPr>
        <p:grpSpPr>
          <a:xfrm>
            <a:off x="5763260" y="4180205"/>
            <a:ext cx="720090" cy="720090"/>
            <a:chOff x="8781" y="5815"/>
            <a:chExt cx="1134" cy="1134"/>
          </a:xfrm>
        </p:grpSpPr>
        <p:sp>
          <p:nvSpPr>
            <p:cNvPr id="48" name="文本框 47"/>
            <p:cNvSpPr txBox="1"/>
            <p:nvPr/>
          </p:nvSpPr>
          <p:spPr>
            <a:xfrm>
              <a:off x="9127"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0</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49"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781" y="5815"/>
              <a:ext cx="1134" cy="1134"/>
            </a:xfrm>
            <a:prstGeom prst="rect">
              <a:avLst/>
            </a:prstGeom>
          </p:spPr>
        </p:pic>
      </p:grpSp>
      <p:grpSp>
        <p:nvGrpSpPr>
          <p:cNvPr id="50" name="组合 49"/>
          <p:cNvGrpSpPr/>
          <p:nvPr/>
        </p:nvGrpSpPr>
        <p:grpSpPr>
          <a:xfrm>
            <a:off x="6452870" y="4179570"/>
            <a:ext cx="720090" cy="720090"/>
            <a:chOff x="9867" y="5814"/>
            <a:chExt cx="1134" cy="1134"/>
          </a:xfrm>
        </p:grpSpPr>
        <p:sp>
          <p:nvSpPr>
            <p:cNvPr id="51" name="文本框 50"/>
            <p:cNvSpPr txBox="1"/>
            <p:nvPr/>
          </p:nvSpPr>
          <p:spPr>
            <a:xfrm>
              <a:off x="10214"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1</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52"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5814"/>
              <a:ext cx="1134" cy="1134"/>
            </a:xfrm>
            <a:prstGeom prst="rect">
              <a:avLst/>
            </a:prstGeom>
          </p:spPr>
        </p:pic>
      </p:grpSp>
      <p:sp>
        <p:nvSpPr>
          <p:cNvPr id="53" name="文本框 52"/>
          <p:cNvSpPr txBox="1"/>
          <p:nvPr/>
        </p:nvSpPr>
        <p:spPr>
          <a:xfrm>
            <a:off x="6566218" y="3783330"/>
            <a:ext cx="1998980" cy="36830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tensor[0:N, </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M/2</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M</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a:t>
            </a:r>
            <a:endParaRPr lang="zh-CN" altLang="en-US"/>
          </a:p>
        </p:txBody>
      </p:sp>
      <p:sp>
        <p:nvSpPr>
          <p:cNvPr id="3" name="矩形 2"/>
          <p:cNvSpPr/>
          <p:nvPr/>
        </p:nvSpPr>
        <p:spPr>
          <a:xfrm>
            <a:off x="7606665" y="495935"/>
            <a:ext cx="1906270" cy="727710"/>
          </a:xfrm>
          <a:prstGeom prst="rect">
            <a:avLst/>
          </a:prstGeom>
          <a:noFill/>
          <a:ln w="22225">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文本框 137"/>
          <p:cNvSpPr txBox="1"/>
          <p:nvPr/>
        </p:nvSpPr>
        <p:spPr>
          <a:xfrm>
            <a:off x="2294890" y="1643380"/>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N</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40" name="文本框 139"/>
          <p:cNvSpPr txBox="1"/>
          <p:nvPr/>
        </p:nvSpPr>
        <p:spPr>
          <a:xfrm>
            <a:off x="3210560" y="400050"/>
            <a:ext cx="113347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M</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 name="文本框 7"/>
          <p:cNvSpPr txBox="1"/>
          <p:nvPr/>
        </p:nvSpPr>
        <p:spPr>
          <a:xfrm>
            <a:off x="1424305" y="1450340"/>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op</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1" name="文本框 10"/>
          <p:cNvSpPr txBox="1"/>
          <p:nvPr/>
        </p:nvSpPr>
        <p:spPr>
          <a:xfrm>
            <a:off x="132080" y="461645"/>
            <a:ext cx="1424305" cy="398780"/>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初始</a:t>
            </a:r>
            <a:endPar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5" name="文本框 14"/>
          <p:cNvSpPr txBox="1"/>
          <p:nvPr/>
        </p:nvSpPr>
        <p:spPr>
          <a:xfrm>
            <a:off x="5978525" y="979805"/>
            <a:ext cx="1866900" cy="706755"/>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device mesh</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a:t>
            </a:r>
            <a:r>
              <a:rPr lang="en-US" altLang="zh-CN" sz="2000"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3x2</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8" name="Google Shape;819;p32"/>
          <p:cNvSpPr/>
          <p:nvPr/>
        </p:nvSpPr>
        <p:spPr>
          <a:xfrm>
            <a:off x="7815580" y="580390"/>
            <a:ext cx="1483995" cy="198882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Consolas"/>
              <a:ea typeface="Consolas"/>
              <a:cs typeface="Consolas"/>
              <a:sym typeface="Consolas"/>
            </a:endParaRPr>
          </a:p>
        </p:txBody>
      </p:sp>
      <p:grpSp>
        <p:nvGrpSpPr>
          <p:cNvPr id="284" name="组合 283"/>
          <p:cNvGrpSpPr/>
          <p:nvPr/>
        </p:nvGrpSpPr>
        <p:grpSpPr>
          <a:xfrm rot="0">
            <a:off x="7845425" y="1214755"/>
            <a:ext cx="720090" cy="720090"/>
            <a:chOff x="1695109" y="4966787"/>
            <a:chExt cx="720000" cy="720000"/>
          </a:xfrm>
        </p:grpSpPr>
        <p:sp>
          <p:nvSpPr>
            <p:cNvPr id="288" name="文本框 287"/>
            <p:cNvSpPr txBox="1"/>
            <p:nvPr/>
          </p:nvSpPr>
          <p:spPr>
            <a:xfrm>
              <a:off x="1914984" y="5157510"/>
              <a:ext cx="280250" cy="338554"/>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2</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pic>
          <p:nvPicPr>
            <p:cNvPr id="289" name="图形 288"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695109" y="4966787"/>
              <a:ext cx="720000" cy="720000"/>
            </a:xfrm>
            <a:prstGeom prst="rect">
              <a:avLst/>
            </a:prstGeom>
          </p:spPr>
        </p:pic>
      </p:grpSp>
      <p:grpSp>
        <p:nvGrpSpPr>
          <p:cNvPr id="65" name="组合 64"/>
          <p:cNvGrpSpPr/>
          <p:nvPr/>
        </p:nvGrpSpPr>
        <p:grpSpPr>
          <a:xfrm>
            <a:off x="7845425" y="580390"/>
            <a:ext cx="720090" cy="720090"/>
            <a:chOff x="8781" y="5815"/>
            <a:chExt cx="1134" cy="1134"/>
          </a:xfrm>
        </p:grpSpPr>
        <p:sp>
          <p:nvSpPr>
            <p:cNvPr id="286" name="文本框 285"/>
            <p:cNvSpPr txBox="1"/>
            <p:nvPr/>
          </p:nvSpPr>
          <p:spPr>
            <a:xfrm>
              <a:off x="9127"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0</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287"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781" y="5815"/>
              <a:ext cx="1134" cy="1134"/>
            </a:xfrm>
            <a:prstGeom prst="rect">
              <a:avLst/>
            </a:prstGeom>
          </p:spPr>
        </p:pic>
      </p:grpSp>
      <p:grpSp>
        <p:nvGrpSpPr>
          <p:cNvPr id="72" name="组合 71"/>
          <p:cNvGrpSpPr/>
          <p:nvPr/>
        </p:nvGrpSpPr>
        <p:grpSpPr>
          <a:xfrm>
            <a:off x="7844790" y="1849120"/>
            <a:ext cx="720090" cy="720090"/>
            <a:chOff x="8919" y="7919"/>
            <a:chExt cx="1134" cy="1134"/>
          </a:xfrm>
        </p:grpSpPr>
        <p:sp>
          <p:nvSpPr>
            <p:cNvPr id="63" name="文本框 62"/>
            <p:cNvSpPr txBox="1"/>
            <p:nvPr/>
          </p:nvSpPr>
          <p:spPr>
            <a:xfrm>
              <a:off x="9265" y="8214"/>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4</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4"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919" y="7919"/>
              <a:ext cx="1134" cy="1134"/>
            </a:xfrm>
            <a:prstGeom prst="rect">
              <a:avLst/>
            </a:prstGeom>
          </p:spPr>
        </p:pic>
      </p:grpSp>
      <p:grpSp>
        <p:nvGrpSpPr>
          <p:cNvPr id="69" name="组合 68"/>
          <p:cNvGrpSpPr/>
          <p:nvPr/>
        </p:nvGrpSpPr>
        <p:grpSpPr>
          <a:xfrm>
            <a:off x="8535035" y="1215390"/>
            <a:ext cx="720090" cy="720090"/>
            <a:chOff x="9867" y="6815"/>
            <a:chExt cx="1134" cy="1134"/>
          </a:xfrm>
        </p:grpSpPr>
        <p:sp>
          <p:nvSpPr>
            <p:cNvPr id="61" name="文本框 60"/>
            <p:cNvSpPr txBox="1"/>
            <p:nvPr/>
          </p:nvSpPr>
          <p:spPr>
            <a:xfrm>
              <a:off x="10214" y="7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3</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6"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6815"/>
              <a:ext cx="1134" cy="1134"/>
            </a:xfrm>
            <a:prstGeom prst="rect">
              <a:avLst/>
            </a:prstGeom>
          </p:spPr>
        </p:pic>
      </p:grpSp>
      <p:grpSp>
        <p:nvGrpSpPr>
          <p:cNvPr id="68" name="组合 67"/>
          <p:cNvGrpSpPr/>
          <p:nvPr/>
        </p:nvGrpSpPr>
        <p:grpSpPr>
          <a:xfrm>
            <a:off x="8535035" y="579755"/>
            <a:ext cx="720090" cy="720090"/>
            <a:chOff x="9867" y="5814"/>
            <a:chExt cx="1134" cy="1134"/>
          </a:xfrm>
        </p:grpSpPr>
        <p:sp>
          <p:nvSpPr>
            <p:cNvPr id="60" name="文本框 59"/>
            <p:cNvSpPr txBox="1"/>
            <p:nvPr/>
          </p:nvSpPr>
          <p:spPr>
            <a:xfrm>
              <a:off x="10214"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1</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67"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5814"/>
              <a:ext cx="1134" cy="1134"/>
            </a:xfrm>
            <a:prstGeom prst="rect">
              <a:avLst/>
            </a:prstGeom>
          </p:spPr>
        </p:pic>
      </p:grpSp>
      <p:grpSp>
        <p:nvGrpSpPr>
          <p:cNvPr id="73" name="组合 72"/>
          <p:cNvGrpSpPr/>
          <p:nvPr/>
        </p:nvGrpSpPr>
        <p:grpSpPr>
          <a:xfrm>
            <a:off x="8535670" y="1850390"/>
            <a:ext cx="720090" cy="720090"/>
            <a:chOff x="9868" y="7815"/>
            <a:chExt cx="1134" cy="1134"/>
          </a:xfrm>
        </p:grpSpPr>
        <p:sp>
          <p:nvSpPr>
            <p:cNvPr id="62" name="文本框 61"/>
            <p:cNvSpPr txBox="1"/>
            <p:nvPr/>
          </p:nvSpPr>
          <p:spPr>
            <a:xfrm>
              <a:off x="10214" y="8117"/>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5</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71"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8" y="7815"/>
              <a:ext cx="1134" cy="1134"/>
            </a:xfrm>
            <a:prstGeom prst="rect">
              <a:avLst/>
            </a:prstGeom>
          </p:spPr>
        </p:pic>
      </p:grpSp>
      <p:sp>
        <p:nvSpPr>
          <p:cNvPr id="81" name="矩形 80"/>
          <p:cNvSpPr>
            <a:spLocks noChangeAspect="1"/>
          </p:cNvSpPr>
          <p:nvPr/>
        </p:nvSpPr>
        <p:spPr>
          <a:xfrm>
            <a:off x="3249295" y="798830"/>
            <a:ext cx="1055370" cy="1770380"/>
          </a:xfrm>
          <a:prstGeom prst="rect">
            <a:avLst/>
          </a:prstGeom>
          <a:solidFill>
            <a:schemeClr val="accent3">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tensor</a:t>
            </a:r>
            <a:endPar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3" name="文本框 82"/>
          <p:cNvSpPr txBox="1"/>
          <p:nvPr/>
        </p:nvSpPr>
        <p:spPr>
          <a:xfrm>
            <a:off x="250190" y="3695700"/>
            <a:ext cx="1424305" cy="706755"/>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选择</a:t>
            </a:r>
            <a:r>
              <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op</a:t>
            </a:r>
            <a:b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br>
            <a:r>
              <a:rPr kumimoji="0" lang="zh-CN" altLang="en-US"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rPr>
              <a:t>切分策略</a:t>
            </a:r>
            <a:endParaRPr kumimoji="0" lang="en-US" altLang="zh-CN" sz="2000" b="0" i="0" u="none" strike="noStrike" kern="0" cap="none" spc="0" normalizeH="0" baseline="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86" name="矩形 85"/>
          <p:cNvSpPr>
            <a:spLocks noChangeAspect="1"/>
          </p:cNvSpPr>
          <p:nvPr/>
        </p:nvSpPr>
        <p:spPr>
          <a:xfrm>
            <a:off x="5934710" y="4274820"/>
            <a:ext cx="1055370" cy="1770380"/>
          </a:xfrm>
          <a:prstGeom prst="rect">
            <a:avLst/>
          </a:prstGeom>
          <a:solidFill>
            <a:srgbClr val="FFC000">
              <a:lumMod val="40000"/>
              <a:lumOff val="60000"/>
            </a:srgb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en-US" altLang="zh-CN" sz="28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16" name="文本框 115"/>
          <p:cNvSpPr txBox="1"/>
          <p:nvPr/>
        </p:nvSpPr>
        <p:spPr>
          <a:xfrm>
            <a:off x="4167188" y="3782695"/>
            <a:ext cx="1910080" cy="36830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tensor[0:N, 0:M/2]</a:t>
            </a:r>
            <a:endParaRPr lang="zh-CN" altLang="en-US"/>
          </a:p>
        </p:txBody>
      </p:sp>
      <p:sp>
        <p:nvSpPr>
          <p:cNvPr id="2" name="文本框 1"/>
          <p:cNvSpPr txBox="1"/>
          <p:nvPr/>
        </p:nvSpPr>
        <p:spPr>
          <a:xfrm>
            <a:off x="3310255" y="2985770"/>
            <a:ext cx="5807075" cy="64516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RS</a:t>
            </a:r>
            <a:r>
              <a:rPr lang="en-US" altLang="zh-CN" kern="0" baseline="3000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1</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：沿着mesh的第</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1</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维的设备 对 tensor的第</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1</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维进行切分</a:t>
            </a:r>
            <a:endPar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endParaRPr>
          </a:p>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--&gt;</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对</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按列切分，均匀切为</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2</a:t>
            </a:r>
            <a:r>
              <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份</a:t>
            </a:r>
            <a:endParaRPr lang="zh-CN" altLang="en-US"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endParaRPr>
          </a:p>
        </p:txBody>
      </p:sp>
      <p:sp>
        <p:nvSpPr>
          <p:cNvPr id="25" name="矩形 24"/>
          <p:cNvSpPr>
            <a:spLocks noChangeAspect="1"/>
          </p:cNvSpPr>
          <p:nvPr/>
        </p:nvSpPr>
        <p:spPr>
          <a:xfrm>
            <a:off x="5934710" y="4272280"/>
            <a:ext cx="527685" cy="1772920"/>
          </a:xfrm>
          <a:prstGeom prst="rect">
            <a:avLst/>
          </a:prstGeom>
          <a:solidFill>
            <a:schemeClr val="accent4">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sp>
        <p:nvSpPr>
          <p:cNvPr id="13" name="矩形 12"/>
          <p:cNvSpPr>
            <a:spLocks noChangeAspect="1"/>
          </p:cNvSpPr>
          <p:nvPr/>
        </p:nvSpPr>
        <p:spPr>
          <a:xfrm>
            <a:off x="6462395" y="4272280"/>
            <a:ext cx="527685" cy="1772920"/>
          </a:xfrm>
          <a:prstGeom prst="rect">
            <a:avLst/>
          </a:prstGeom>
          <a:solidFill>
            <a:schemeClr val="accent5">
              <a:lumMod val="40000"/>
              <a:lumOff val="60000"/>
            </a:schemeClr>
          </a:solidFill>
          <a:ln w="12700" cap="flat" cmpd="sng" algn="ctr">
            <a:solidFill>
              <a:srgbClr val="4472C4">
                <a:shade val="50000"/>
              </a:srgb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400" b="0" i="1" u="none" strike="noStrike" kern="0" cap="none" spc="0" normalizeH="0" baseline="-2500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endParaRPr>
          </a:p>
        </p:txBody>
      </p:sp>
      <p:grpSp>
        <p:nvGrpSpPr>
          <p:cNvPr id="35" name="组合 34"/>
          <p:cNvGrpSpPr/>
          <p:nvPr/>
        </p:nvGrpSpPr>
        <p:grpSpPr>
          <a:xfrm rot="0">
            <a:off x="5763260" y="4819650"/>
            <a:ext cx="720090" cy="720090"/>
            <a:chOff x="1695109" y="4966787"/>
            <a:chExt cx="720000" cy="720000"/>
          </a:xfrm>
        </p:grpSpPr>
        <p:sp>
          <p:nvSpPr>
            <p:cNvPr id="36" name="文本框 35"/>
            <p:cNvSpPr txBox="1"/>
            <p:nvPr/>
          </p:nvSpPr>
          <p:spPr>
            <a:xfrm>
              <a:off x="1914984" y="5157510"/>
              <a:ext cx="280250" cy="338554"/>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2</a:t>
              </a:r>
              <a:endParaRPr lang="zh-CN" altLang="en-US" sz="1600" dirty="0">
                <a:latin typeface="Times New Roman" panose="02020603050405020304" pitchFamily="18" charset="0"/>
                <a:ea typeface="宋体" pitchFamily="2" charset="-122"/>
                <a:cs typeface="Times New Roman" panose="02020603050405020304" pitchFamily="18" charset="0"/>
              </a:endParaRPr>
            </a:p>
          </p:txBody>
        </p:sp>
        <p:pic>
          <p:nvPicPr>
            <p:cNvPr id="37" name="图形 288"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695109" y="4966787"/>
              <a:ext cx="720000" cy="720000"/>
            </a:xfrm>
            <a:prstGeom prst="rect">
              <a:avLst/>
            </a:prstGeom>
          </p:spPr>
        </p:pic>
      </p:grpSp>
      <p:grpSp>
        <p:nvGrpSpPr>
          <p:cNvPr id="38" name="组合 37"/>
          <p:cNvGrpSpPr/>
          <p:nvPr/>
        </p:nvGrpSpPr>
        <p:grpSpPr>
          <a:xfrm>
            <a:off x="6452870" y="4820285"/>
            <a:ext cx="720090" cy="720090"/>
            <a:chOff x="9867" y="6815"/>
            <a:chExt cx="1134" cy="1134"/>
          </a:xfrm>
        </p:grpSpPr>
        <p:sp>
          <p:nvSpPr>
            <p:cNvPr id="39" name="文本框 38"/>
            <p:cNvSpPr txBox="1"/>
            <p:nvPr/>
          </p:nvSpPr>
          <p:spPr>
            <a:xfrm>
              <a:off x="10214" y="7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3</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40"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6815"/>
              <a:ext cx="1134" cy="1134"/>
            </a:xfrm>
            <a:prstGeom prst="rect">
              <a:avLst/>
            </a:prstGeom>
          </p:spPr>
        </p:pic>
      </p:grpSp>
      <p:grpSp>
        <p:nvGrpSpPr>
          <p:cNvPr id="41" name="组合 40"/>
          <p:cNvGrpSpPr/>
          <p:nvPr/>
        </p:nvGrpSpPr>
        <p:grpSpPr>
          <a:xfrm>
            <a:off x="5761990" y="5392420"/>
            <a:ext cx="720090" cy="720090"/>
            <a:chOff x="8919" y="7919"/>
            <a:chExt cx="1134" cy="1134"/>
          </a:xfrm>
        </p:grpSpPr>
        <p:sp>
          <p:nvSpPr>
            <p:cNvPr id="42" name="文本框 41"/>
            <p:cNvSpPr txBox="1"/>
            <p:nvPr/>
          </p:nvSpPr>
          <p:spPr>
            <a:xfrm>
              <a:off x="9265" y="8214"/>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4</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43"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919" y="7919"/>
              <a:ext cx="1134" cy="1134"/>
            </a:xfrm>
            <a:prstGeom prst="rect">
              <a:avLst/>
            </a:prstGeom>
          </p:spPr>
        </p:pic>
      </p:grpSp>
      <p:grpSp>
        <p:nvGrpSpPr>
          <p:cNvPr id="44" name="组合 43"/>
          <p:cNvGrpSpPr/>
          <p:nvPr/>
        </p:nvGrpSpPr>
        <p:grpSpPr>
          <a:xfrm>
            <a:off x="6452870" y="5393690"/>
            <a:ext cx="720090" cy="720090"/>
            <a:chOff x="9868" y="7815"/>
            <a:chExt cx="1134" cy="1134"/>
          </a:xfrm>
        </p:grpSpPr>
        <p:sp>
          <p:nvSpPr>
            <p:cNvPr id="45" name="文本框 44"/>
            <p:cNvSpPr txBox="1"/>
            <p:nvPr/>
          </p:nvSpPr>
          <p:spPr>
            <a:xfrm>
              <a:off x="10214" y="8117"/>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5</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46"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8" y="7815"/>
              <a:ext cx="1134" cy="1134"/>
            </a:xfrm>
            <a:prstGeom prst="rect">
              <a:avLst/>
            </a:prstGeom>
          </p:spPr>
        </p:pic>
      </p:grpSp>
      <p:grpSp>
        <p:nvGrpSpPr>
          <p:cNvPr id="47" name="组合 46"/>
          <p:cNvGrpSpPr/>
          <p:nvPr/>
        </p:nvGrpSpPr>
        <p:grpSpPr>
          <a:xfrm>
            <a:off x="5763260" y="4180205"/>
            <a:ext cx="720090" cy="720090"/>
            <a:chOff x="8781" y="5815"/>
            <a:chExt cx="1134" cy="1134"/>
          </a:xfrm>
        </p:grpSpPr>
        <p:sp>
          <p:nvSpPr>
            <p:cNvPr id="48" name="文本框 47"/>
            <p:cNvSpPr txBox="1"/>
            <p:nvPr/>
          </p:nvSpPr>
          <p:spPr>
            <a:xfrm>
              <a:off x="9127"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0</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49"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781" y="5815"/>
              <a:ext cx="1134" cy="1134"/>
            </a:xfrm>
            <a:prstGeom prst="rect">
              <a:avLst/>
            </a:prstGeom>
          </p:spPr>
        </p:pic>
      </p:grpSp>
      <p:grpSp>
        <p:nvGrpSpPr>
          <p:cNvPr id="50" name="组合 49"/>
          <p:cNvGrpSpPr/>
          <p:nvPr/>
        </p:nvGrpSpPr>
        <p:grpSpPr>
          <a:xfrm>
            <a:off x="6452870" y="4179570"/>
            <a:ext cx="720090" cy="720090"/>
            <a:chOff x="9867" y="5814"/>
            <a:chExt cx="1134" cy="1134"/>
          </a:xfrm>
        </p:grpSpPr>
        <p:sp>
          <p:nvSpPr>
            <p:cNvPr id="51" name="文本框 50"/>
            <p:cNvSpPr txBox="1"/>
            <p:nvPr/>
          </p:nvSpPr>
          <p:spPr>
            <a:xfrm>
              <a:off x="10214" y="6116"/>
              <a:ext cx="441" cy="531"/>
            </a:xfrm>
            <a:prstGeom prst="rect">
              <a:avLst/>
            </a:prstGeom>
            <a:noFill/>
          </p:spPr>
          <p:txBody>
            <a:bodyPr wrap="square" rtlCol="0">
              <a:spAutoFit/>
            </a:bodyPr>
            <a:p>
              <a:pPr algn="ctr"/>
              <a:r>
                <a:rPr lang="en-US" altLang="zh-CN" sz="1600" dirty="0">
                  <a:latin typeface="Times New Roman" panose="02020603050405020304" pitchFamily="18" charset="0"/>
                  <a:ea typeface="宋体" pitchFamily="2" charset="-122"/>
                  <a:cs typeface="Times New Roman" panose="02020603050405020304" pitchFamily="18" charset="0"/>
                </a:rPr>
                <a:t>1</a:t>
              </a:r>
              <a:endParaRPr lang="en-US" altLang="zh-CN" sz="1600" dirty="0">
                <a:latin typeface="Times New Roman" panose="02020603050405020304" pitchFamily="18" charset="0"/>
                <a:ea typeface="宋体" pitchFamily="2" charset="-122"/>
                <a:cs typeface="Times New Roman" panose="02020603050405020304" pitchFamily="18" charset="0"/>
              </a:endParaRPr>
            </a:p>
          </p:txBody>
        </p:sp>
        <p:pic>
          <p:nvPicPr>
            <p:cNvPr id="52" name="图形 286" descr="处理器 轮廓"/>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9867" y="5814"/>
              <a:ext cx="1134" cy="1134"/>
            </a:xfrm>
            <a:prstGeom prst="rect">
              <a:avLst/>
            </a:prstGeom>
          </p:spPr>
        </p:pic>
      </p:grpSp>
      <p:sp>
        <p:nvSpPr>
          <p:cNvPr id="53" name="文本框 52"/>
          <p:cNvSpPr txBox="1"/>
          <p:nvPr/>
        </p:nvSpPr>
        <p:spPr>
          <a:xfrm>
            <a:off x="6566218" y="3783330"/>
            <a:ext cx="1998980" cy="368300"/>
          </a:xfrm>
          <a:prstGeom prst="rect">
            <a:avLst/>
          </a:prstGeom>
          <a:noFill/>
        </p:spPr>
        <p:txBody>
          <a:bodyPr wrap="none" rtlCol="0" anchor="t">
            <a:spAutoFit/>
          </a:bodyPr>
          <a:p>
            <a:pPr marL="0" marR="0" lvl="0" indent="0" algn="ctr" defTabSz="914400" eaLnBrk="1" fontAlgn="auto" latinLnBrk="0" hangingPunct="1">
              <a:lnSpc>
                <a:spcPct val="100000"/>
              </a:lnSpc>
              <a:spcBef>
                <a:spcPts val="0"/>
              </a:spcBef>
              <a:spcAft>
                <a:spcPts val="0"/>
              </a:spcAft>
              <a:buClrTx/>
              <a:buSzTx/>
              <a:buFontTx/>
              <a:buNone/>
              <a:defRPr/>
            </a:pP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tensor[0:N, </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M/2</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M</a:t>
            </a:r>
            <a:r>
              <a:rPr lang="en-US" altLang="zh-CN" kern="0" noProof="0" dirty="0">
                <a:ln>
                  <a:noFill/>
                </a:ln>
                <a:solidFill>
                  <a:prstClr val="black"/>
                </a:solidFill>
                <a:effectLst/>
                <a:uLnTx/>
                <a:uFillTx/>
                <a:latin typeface="Times New Roman" panose="02020603050405020304" pitchFamily="18" charset="0"/>
                <a:ea typeface="宋体" pitchFamily="2" charset="-122"/>
                <a:cs typeface="Times New Roman" panose="02020603050405020304" pitchFamily="18" charset="0"/>
                <a:sym typeface="+mn-ea"/>
              </a:rPr>
              <a:t>]</a:t>
            </a:r>
            <a:endParaRPr lang="zh-CN" altLang="en-US"/>
          </a:p>
        </p:txBody>
      </p:sp>
      <p:sp>
        <p:nvSpPr>
          <p:cNvPr id="54" name="文本框 53"/>
          <p:cNvSpPr txBox="1"/>
          <p:nvPr/>
        </p:nvSpPr>
        <p:spPr>
          <a:xfrm>
            <a:off x="1807845" y="4898390"/>
            <a:ext cx="3408680" cy="645160"/>
          </a:xfrm>
          <a:prstGeom prst="rect">
            <a:avLst/>
          </a:prstGeom>
          <a:noFill/>
        </p:spPr>
        <p:txBody>
          <a:bodyPr wrap="none" rtlCol="0" anchor="t">
            <a:spAutoFit/>
          </a:bodyPr>
          <a:p>
            <a:pPr algn="l"/>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mesh</a:t>
            </a:r>
            <a:r>
              <a:rPr lang="zh-CN" altLang="en-US"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的每一列设备之间数据并行</a:t>
            </a:r>
            <a:br>
              <a:rPr lang="zh-CN" altLang="en-US"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br>
            <a:r>
              <a:rPr lang="zh-CN" altLang="en-US"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（每个输入为</a:t>
            </a:r>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batch/3</a:t>
            </a:r>
            <a:r>
              <a:rPr lang="zh-CN" altLang="en-US"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a:t>
            </a:r>
            <a:endParaRPr lang="zh-CN" altLang="en-US"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endParaRPr>
          </a:p>
        </p:txBody>
      </p:sp>
      <p:sp>
        <p:nvSpPr>
          <p:cNvPr id="3" name="左大括号 2"/>
          <p:cNvSpPr/>
          <p:nvPr/>
        </p:nvSpPr>
        <p:spPr>
          <a:xfrm>
            <a:off x="5353050" y="4512310"/>
            <a:ext cx="370840" cy="1292225"/>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4" name="左大括号 3"/>
          <p:cNvSpPr/>
          <p:nvPr/>
        </p:nvSpPr>
        <p:spPr>
          <a:xfrm rot="16200000">
            <a:off x="6318885" y="5953760"/>
            <a:ext cx="370840" cy="701040"/>
          </a:xfrm>
          <a:prstGeom prst="leftBrace">
            <a:avLst>
              <a:gd name="adj1" fmla="val 8333"/>
              <a:gd name="adj2" fmla="val 51449"/>
            </a:avLst>
          </a:prstGeom>
          <a:ln w="25400"/>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5" name="文本框 4"/>
          <p:cNvSpPr txBox="1"/>
          <p:nvPr/>
        </p:nvSpPr>
        <p:spPr>
          <a:xfrm>
            <a:off x="4572635" y="6489700"/>
            <a:ext cx="3408680" cy="368300"/>
          </a:xfrm>
          <a:prstGeom prst="rect">
            <a:avLst/>
          </a:prstGeom>
          <a:noFill/>
        </p:spPr>
        <p:txBody>
          <a:bodyPr wrap="none" rtlCol="0" anchor="t">
            <a:spAutoFit/>
          </a:bodyPr>
          <a:p>
            <a:pPr algn="l"/>
            <a:r>
              <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mesh</a:t>
            </a:r>
            <a:r>
              <a:rPr lang="zh-CN" altLang="en-US"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rPr>
              <a:t>的每一列设备之间张量并行</a:t>
            </a:r>
            <a:endParaRPr lang="en-US" altLang="zh-CN" kern="0" noProof="0" dirty="0">
              <a:ln>
                <a:noFill/>
              </a:ln>
              <a:solidFill>
                <a:srgbClr val="FF0000"/>
              </a:solidFill>
              <a:effectLst/>
              <a:uLnTx/>
              <a:uFillTx/>
              <a:latin typeface="Times New Roman" panose="02020603050405020304" pitchFamily="18" charset="0"/>
              <a:ea typeface="宋体" pitchFamily="2" charset="-122"/>
              <a:cs typeface="Times New Roman" panose="02020603050405020304" pitchFamily="18" charset="0"/>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780415" y="1028700"/>
            <a:ext cx="9864725" cy="4523105"/>
          </a:xfrm>
          <a:prstGeom prst="rect">
            <a:avLst/>
          </a:prstGeom>
          <a:noFill/>
        </p:spPr>
        <p:txBody>
          <a:bodyPr wrap="square" rtlCol="0" anchor="t">
            <a:spAutoFit/>
          </a:bodyPr>
          <a:p>
            <a:r>
              <a:rPr lang="zh-CN" altLang="en-US" sz="2400"/>
              <a:t>第二种切图实现技术：</a:t>
            </a:r>
            <a:endParaRPr lang="zh-CN" altLang="en-US" sz="2400"/>
          </a:p>
          <a:p>
            <a:endParaRPr lang="zh-CN" altLang="en-US" sz="2400"/>
          </a:p>
          <a:p>
            <a:r>
              <a:rPr lang="en-US" altLang="zh-CN" sz="2400"/>
              <a:t>- op fusion</a:t>
            </a:r>
            <a:r>
              <a:rPr lang="zh-CN" altLang="en-US" sz="2400"/>
              <a:t>：例如</a:t>
            </a:r>
            <a:r>
              <a:rPr lang="en-US" altLang="zh-CN" sz="2400"/>
              <a:t>TFU</a:t>
            </a:r>
            <a:r>
              <a:rPr lang="zh-CN" altLang="en-US" sz="2400"/>
              <a:t>、</a:t>
            </a:r>
            <a:r>
              <a:rPr lang="en-US" altLang="zh-CN" sz="2400"/>
              <a:t>XLA</a:t>
            </a:r>
            <a:r>
              <a:rPr lang="zh-CN" altLang="en-US" sz="2400"/>
              <a:t>，</a:t>
            </a:r>
            <a:r>
              <a:rPr lang="en-US" altLang="zh-CN" sz="2400"/>
              <a:t>XLA</a:t>
            </a:r>
            <a:r>
              <a:rPr lang="zh-CN" altLang="en-US" sz="2400"/>
              <a:t>定义了大量</a:t>
            </a:r>
            <a:r>
              <a:rPr lang="en-US" altLang="zh-CN" sz="2400"/>
              <a:t>op fusion</a:t>
            </a:r>
            <a:r>
              <a:rPr lang="zh-CN" altLang="en-US" sz="2400"/>
              <a:t>的规则</a:t>
            </a:r>
            <a:endParaRPr lang="zh-CN" altLang="en-US" sz="2400"/>
          </a:p>
          <a:p>
            <a:endParaRPr lang="zh-CN" altLang="en-US" sz="2400"/>
          </a:p>
          <a:p>
            <a:r>
              <a:rPr lang="en-US" altLang="zh-CN" sz="2400"/>
              <a:t>- </a:t>
            </a:r>
            <a:r>
              <a:rPr lang="zh-CN" altLang="en-US" sz="2400"/>
              <a:t>人为定义</a:t>
            </a:r>
            <a:r>
              <a:rPr lang="en-US" altLang="zh-CN" sz="2400"/>
              <a:t>rule</a:t>
            </a:r>
            <a:r>
              <a:rPr lang="zh-CN" altLang="en-US" sz="2400"/>
              <a:t>：例如</a:t>
            </a:r>
            <a:r>
              <a:rPr lang="en-US" altLang="zh-CN" sz="2400">
                <a:sym typeface="+mn-ea"/>
              </a:rPr>
              <a:t>TVM ANSOR</a:t>
            </a:r>
            <a:r>
              <a:rPr lang="zh-CN" altLang="en-US" sz="2400">
                <a:sym typeface="+mn-ea"/>
              </a:rPr>
              <a:t>，根据设定的</a:t>
            </a:r>
            <a:r>
              <a:rPr lang="en-US" altLang="zh-CN" sz="2400">
                <a:sym typeface="+mn-ea"/>
              </a:rPr>
              <a:t>rule</a:t>
            </a:r>
            <a:r>
              <a:rPr lang="zh-CN" altLang="en-US" sz="2400">
                <a:sym typeface="+mn-ea"/>
              </a:rPr>
              <a:t>划分子图</a:t>
            </a:r>
            <a:endParaRPr lang="zh-CN" altLang="en-US" sz="2400">
              <a:sym typeface="+mn-ea"/>
            </a:endParaRPr>
          </a:p>
          <a:p>
            <a:endParaRPr lang="en-US" altLang="zh-CN" sz="2400"/>
          </a:p>
          <a:p>
            <a:r>
              <a:rPr lang="zh-CN" altLang="en-US" sz="2400"/>
              <a:t>本质上都是</a:t>
            </a:r>
            <a:r>
              <a:rPr lang="en-US" altLang="zh-CN" sz="2400">
                <a:sym typeface="+mn-ea"/>
              </a:rPr>
              <a:t>pattern match</a:t>
            </a:r>
            <a:r>
              <a:rPr lang="zh-CN" altLang="en-US" sz="2400">
                <a:sym typeface="+mn-ea"/>
              </a:rPr>
              <a:t>行为，自动度和性能取决于写出的</a:t>
            </a:r>
            <a:r>
              <a:rPr lang="en-US" altLang="zh-CN" sz="2400">
                <a:sym typeface="+mn-ea"/>
              </a:rPr>
              <a:t>pattern/rule</a:t>
            </a:r>
            <a:br>
              <a:rPr lang="en-US" altLang="zh-CN" sz="2400">
                <a:sym typeface="+mn-ea"/>
              </a:rPr>
            </a:br>
            <a:r>
              <a:rPr lang="zh-CN" altLang="en-US" sz="2400">
                <a:sym typeface="+mn-ea"/>
              </a:rPr>
              <a:t>目前涉及</a:t>
            </a:r>
            <a:r>
              <a:rPr lang="en-US" altLang="zh-CN" sz="2400">
                <a:sym typeface="+mn-ea"/>
              </a:rPr>
              <a:t>space search</a:t>
            </a:r>
            <a:r>
              <a:rPr lang="zh-CN" altLang="en-US" sz="2400">
                <a:sym typeface="+mn-ea"/>
              </a:rPr>
              <a:t>的工作较少</a:t>
            </a:r>
            <a:endParaRPr lang="en-US" altLang="zh-CN" sz="2400">
              <a:sym typeface="+mn-ea"/>
            </a:endParaRPr>
          </a:p>
          <a:p>
            <a:endParaRPr lang="en-US" altLang="zh-CN" sz="2400">
              <a:sym typeface="+mn-ea"/>
            </a:endParaRPr>
          </a:p>
          <a:p>
            <a:endParaRPr lang="zh-CN" altLang="en-US" sz="2400">
              <a:sym typeface="+mn-ea"/>
            </a:endParaRPr>
          </a:p>
          <a:p>
            <a:endParaRPr lang="zh-CN" altLang="en-US" sz="2400"/>
          </a:p>
          <a:p>
            <a:r>
              <a:rPr lang="zh-CN" altLang="en-US" sz="2400"/>
              <a:t>本次主要介绍</a:t>
            </a:r>
            <a:r>
              <a:rPr lang="zh-CN" altLang="en-US" sz="2400">
                <a:solidFill>
                  <a:srgbClr val="FF0000"/>
                </a:solidFill>
              </a:rPr>
              <a:t>第一种切图</a:t>
            </a:r>
            <a:r>
              <a:rPr lang="zh-CN" altLang="en-US" sz="2400"/>
              <a:t>，实现自动分布式并行</a:t>
            </a:r>
            <a:endParaRPr lang="zh-CN" altLang="en-US" sz="24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38150" y="262890"/>
            <a:ext cx="10615930" cy="829945"/>
          </a:xfrm>
          <a:prstGeom prst="rect">
            <a:avLst/>
          </a:prstGeom>
          <a:noFill/>
        </p:spPr>
        <p:txBody>
          <a:bodyPr wrap="square" rtlCol="0" anchor="t">
            <a:spAutoFit/>
          </a:bodyPr>
          <a:p>
            <a:r>
              <a:rPr lang="zh-CN" altLang="en-US" sz="2400"/>
              <a:t>下图列出了Tensor（NxM ）到Mesh Device（2x2）的所有切分与映射示例。数字代表device标号，颜色表示op的tensor分片</a:t>
            </a:r>
            <a:endParaRPr lang="zh-CN" altLang="en-US" sz="2400"/>
          </a:p>
        </p:txBody>
      </p:sp>
      <p:pic>
        <p:nvPicPr>
          <p:cNvPr id="5" name="图片 4" descr="截屏2024-02-27 21.49.51"/>
          <p:cNvPicPr>
            <a:picLocks noChangeAspect="1"/>
          </p:cNvPicPr>
          <p:nvPr/>
        </p:nvPicPr>
        <p:blipFill>
          <a:blip r:embed="rId1"/>
          <a:stretch>
            <a:fillRect/>
          </a:stretch>
        </p:blipFill>
        <p:spPr>
          <a:xfrm>
            <a:off x="1988820" y="1092835"/>
            <a:ext cx="7751445" cy="573722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custDataLst>
              <p:tags r:id="rId1"/>
            </p:custDataLst>
          </p:nvPr>
        </p:nvSpPr>
        <p:spPr>
          <a:xfrm>
            <a:off x="438150" y="262890"/>
            <a:ext cx="10615930" cy="1938020"/>
          </a:xfrm>
          <a:prstGeom prst="rect">
            <a:avLst/>
          </a:prstGeom>
          <a:noFill/>
        </p:spPr>
        <p:txBody>
          <a:bodyPr wrap="square" rtlCol="0" anchor="t">
            <a:spAutoFit/>
          </a:bodyPr>
          <a:p>
            <a:r>
              <a:rPr lang="zh-CN" altLang="en-US" sz="2400"/>
              <a:t>对于每个</a:t>
            </a:r>
            <a:r>
              <a:rPr lang="en-US" altLang="zh-CN" sz="2400"/>
              <a:t>op</a:t>
            </a:r>
            <a:r>
              <a:rPr lang="zh-CN" altLang="en-US" sz="2400"/>
              <a:t>，由</a:t>
            </a:r>
            <a:r>
              <a:rPr lang="en-US" altLang="zh-CN" sz="2400"/>
              <a:t>input_shape</a:t>
            </a:r>
            <a:r>
              <a:rPr lang="zh-CN" altLang="en-US" sz="2400"/>
              <a:t>可以推出</a:t>
            </a:r>
            <a:r>
              <a:rPr lang="en-US" altLang="zh-CN" sz="2400"/>
              <a:t>output_shape</a:t>
            </a:r>
            <a:r>
              <a:rPr lang="zh-CN" altLang="en-US" sz="2400"/>
              <a:t>，反之</a:t>
            </a:r>
            <a:r>
              <a:rPr lang="zh-CN" altLang="en-US" sz="2400"/>
              <a:t>依然</a:t>
            </a:r>
            <a:endParaRPr lang="zh-CN" altLang="en-US" sz="2400"/>
          </a:p>
          <a:p>
            <a:r>
              <a:rPr lang="zh-CN" altLang="en-US" sz="2400"/>
              <a:t>这种推导规则被称为parallel algorithm</a:t>
            </a:r>
            <a:endParaRPr lang="zh-CN" altLang="en-US" sz="2400"/>
          </a:p>
          <a:p>
            <a:endParaRPr lang="zh-CN" altLang="en-US" sz="2400"/>
          </a:p>
          <a:p>
            <a:r>
              <a:rPr lang="zh-CN" altLang="en-US" sz="2400"/>
              <a:t>每种</a:t>
            </a:r>
            <a:r>
              <a:rPr lang="en-US" altLang="zh-CN" sz="2400"/>
              <a:t>op</a:t>
            </a:r>
            <a:r>
              <a:rPr lang="zh-CN" altLang="en-US" sz="2400"/>
              <a:t>可能会有多条推导规则（对应多种output切分），有些algorithm会引入一些</a:t>
            </a:r>
            <a:r>
              <a:rPr lang="zh-CN" altLang="en-US" sz="2400">
                <a:solidFill>
                  <a:srgbClr val="FF0000"/>
                </a:solidFill>
              </a:rPr>
              <a:t>通信补偿</a:t>
            </a:r>
            <a:r>
              <a:rPr lang="zh-CN" altLang="en-US" sz="2400"/>
              <a:t>保持数学等价性，以batch matmul为</a:t>
            </a:r>
            <a:r>
              <a:rPr lang="zh-CN" altLang="en-US" sz="2400"/>
              <a:t>例</a:t>
            </a:r>
            <a:endParaRPr lang="zh-CN" altLang="en-US" sz="2400"/>
          </a:p>
        </p:txBody>
      </p:sp>
      <p:pic>
        <p:nvPicPr>
          <p:cNvPr id="5" name="图片 4"/>
          <p:cNvPicPr>
            <a:picLocks noChangeAspect="1"/>
          </p:cNvPicPr>
          <p:nvPr>
            <p:custDataLst>
              <p:tags r:id="rId2"/>
            </p:custDataLst>
          </p:nvPr>
        </p:nvPicPr>
        <p:blipFill>
          <a:blip r:embed="rId3"/>
          <a:stretch>
            <a:fillRect/>
          </a:stretch>
        </p:blipFill>
        <p:spPr>
          <a:xfrm>
            <a:off x="1943735" y="2308860"/>
            <a:ext cx="9110345" cy="403034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custDataLst>
              <p:tags r:id="rId1"/>
            </p:custDataLst>
          </p:nvPr>
        </p:nvSpPr>
        <p:spPr>
          <a:xfrm>
            <a:off x="438150" y="262890"/>
            <a:ext cx="10615930" cy="3046095"/>
          </a:xfrm>
          <a:prstGeom prst="rect">
            <a:avLst/>
          </a:prstGeom>
          <a:noFill/>
        </p:spPr>
        <p:txBody>
          <a:bodyPr wrap="square" rtlCol="0" anchor="t">
            <a:spAutoFit/>
          </a:bodyPr>
          <a:p>
            <a:r>
              <a:rPr lang="zh-CN" sz="2400"/>
              <a:t>目标：stage-mesh的execution cost最小</a:t>
            </a:r>
            <a:endParaRPr lang="zh-CN" sz="2400"/>
          </a:p>
          <a:p>
            <a:r>
              <a:rPr lang="zh-CN" sz="2400"/>
              <a:t>输出：每个</a:t>
            </a:r>
            <a:r>
              <a:rPr lang="en-US" altLang="zh-CN" sz="2400"/>
              <a:t>op</a:t>
            </a:r>
            <a:r>
              <a:rPr lang="zh-CN" altLang="en-US" sz="2400"/>
              <a:t>的</a:t>
            </a:r>
            <a:r>
              <a:rPr lang="en-US" altLang="zh-CN" sz="2400"/>
              <a:t>parallel</a:t>
            </a:r>
            <a:r>
              <a:rPr lang="zh-CN" altLang="en-US" sz="2400"/>
              <a:t>策略</a:t>
            </a:r>
            <a:endParaRPr lang="zh-CN" altLang="en-US" sz="2400"/>
          </a:p>
          <a:p>
            <a:endParaRPr lang="zh-CN" altLang="en-US" sz="2400"/>
          </a:p>
          <a:p>
            <a:r>
              <a:rPr lang="en-US" altLang="zh-CN" sz="2400"/>
              <a:t>stage</a:t>
            </a:r>
            <a:r>
              <a:rPr lang="zh-CN" altLang="en-US" sz="2400"/>
              <a:t>：计算图片段</a:t>
            </a:r>
            <a:endParaRPr lang="zh-CN" altLang="en-US" sz="2400"/>
          </a:p>
          <a:p>
            <a:r>
              <a:rPr lang="en-US" altLang="zh-CN" sz="2400"/>
              <a:t>mesh</a:t>
            </a:r>
            <a:r>
              <a:rPr lang="zh-CN" altLang="en-US" sz="2400"/>
              <a:t>：设备资源</a:t>
            </a:r>
            <a:r>
              <a:rPr lang="en-US" altLang="zh-CN" sz="2400"/>
              <a:t> n x m</a:t>
            </a:r>
            <a:endParaRPr lang="zh-CN" altLang="en-US" sz="2400"/>
          </a:p>
          <a:p>
            <a:endParaRPr lang="zh-CN" altLang="en-US" sz="2400"/>
          </a:p>
          <a:p>
            <a:endParaRPr lang="zh-CN" altLang="en-US" sz="2400"/>
          </a:p>
          <a:p>
            <a:r>
              <a:rPr lang="zh-CN" altLang="en-US" sz="2400">
                <a:solidFill>
                  <a:srgbClr val="FF0000"/>
                </a:solidFill>
              </a:rPr>
              <a:t>stage执行开销</a:t>
            </a:r>
            <a:r>
              <a:rPr lang="en-US" altLang="zh-CN" sz="2400">
                <a:solidFill>
                  <a:srgbClr val="FF0000"/>
                </a:solidFill>
              </a:rPr>
              <a:t> </a:t>
            </a:r>
            <a:r>
              <a:rPr lang="zh-CN" altLang="en-US" sz="2400">
                <a:solidFill>
                  <a:srgbClr val="FF0000"/>
                </a:solidFill>
              </a:rPr>
              <a:t>=</a:t>
            </a:r>
            <a:r>
              <a:rPr lang="en-US" altLang="zh-CN" sz="2400">
                <a:solidFill>
                  <a:srgbClr val="FF0000"/>
                </a:solidFill>
              </a:rPr>
              <a:t> </a:t>
            </a:r>
            <a:r>
              <a:rPr lang="zh-CN" altLang="en-US" sz="2400">
                <a:solidFill>
                  <a:srgbClr val="FF0000"/>
                </a:solidFill>
              </a:rPr>
              <a:t>sum(</a:t>
            </a:r>
            <a:r>
              <a:rPr lang="en-US" altLang="zh-CN" sz="2400">
                <a:solidFill>
                  <a:srgbClr val="FF0000"/>
                </a:solidFill>
              </a:rPr>
              <a:t>op</a:t>
            </a:r>
            <a:r>
              <a:rPr lang="zh-CN" altLang="en-US" sz="2400">
                <a:solidFill>
                  <a:srgbClr val="FF0000"/>
                </a:solidFill>
              </a:rPr>
              <a:t>计算开销+</a:t>
            </a:r>
            <a:r>
              <a:rPr lang="en-US" altLang="zh-CN" sz="2400">
                <a:solidFill>
                  <a:srgbClr val="FF0000"/>
                </a:solidFill>
              </a:rPr>
              <a:t>op</a:t>
            </a:r>
            <a:r>
              <a:rPr lang="zh-CN" altLang="en-US" sz="2400">
                <a:solidFill>
                  <a:srgbClr val="FF0000"/>
                </a:solidFill>
              </a:rPr>
              <a:t>通信开销</a:t>
            </a:r>
            <a:r>
              <a:rPr lang="en-US" altLang="zh-CN" sz="2400">
                <a:solidFill>
                  <a:srgbClr val="FF0000"/>
                </a:solidFill>
              </a:rPr>
              <a:t>) </a:t>
            </a:r>
            <a:r>
              <a:rPr lang="zh-CN" altLang="en-US" sz="2400">
                <a:solidFill>
                  <a:srgbClr val="FF0000"/>
                </a:solidFill>
              </a:rPr>
              <a:t>+</a:t>
            </a:r>
            <a:r>
              <a:rPr lang="en-US" altLang="zh-CN" sz="2400">
                <a:solidFill>
                  <a:srgbClr val="FF0000"/>
                </a:solidFill>
              </a:rPr>
              <a:t> sum(</a:t>
            </a:r>
            <a:r>
              <a:rPr lang="zh-CN" altLang="en-US" sz="2400">
                <a:solidFill>
                  <a:srgbClr val="FF0000"/>
                </a:solidFill>
              </a:rPr>
              <a:t>其他开销)</a:t>
            </a:r>
            <a:endParaRPr lang="zh-CN" altLang="en-US" sz="2400">
              <a:solidFill>
                <a:srgbClr val="FF0000"/>
              </a:solidFill>
            </a:endParaRPr>
          </a:p>
        </p:txBody>
      </p:sp>
      <p:pic>
        <p:nvPicPr>
          <p:cNvPr id="7" name="图片 6" descr="截屏2024-02-27 22.03.53"/>
          <p:cNvPicPr>
            <a:picLocks noChangeAspect="1"/>
          </p:cNvPicPr>
          <p:nvPr>
            <p:custDataLst>
              <p:tags r:id="rId2"/>
            </p:custDataLst>
          </p:nvPr>
        </p:nvPicPr>
        <p:blipFill>
          <a:blip r:embed="rId3"/>
          <a:srcRect b="7882"/>
          <a:stretch>
            <a:fillRect/>
          </a:stretch>
        </p:blipFill>
        <p:spPr>
          <a:xfrm>
            <a:off x="0" y="3869055"/>
            <a:ext cx="11753850" cy="187007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custDataLst>
              <p:tags r:id="rId1"/>
            </p:custDataLst>
          </p:nvPr>
        </p:nvSpPr>
        <p:spPr>
          <a:xfrm>
            <a:off x="438150" y="262890"/>
            <a:ext cx="10615930" cy="460375"/>
          </a:xfrm>
          <a:prstGeom prst="rect">
            <a:avLst/>
          </a:prstGeom>
          <a:noFill/>
        </p:spPr>
        <p:txBody>
          <a:bodyPr wrap="square" rtlCol="0" anchor="t">
            <a:spAutoFit/>
          </a:bodyPr>
          <a:p>
            <a:r>
              <a:rPr lang="zh-CN" altLang="en-US" sz="2400">
                <a:solidFill>
                  <a:srgbClr val="FF0000"/>
                </a:solidFill>
              </a:rPr>
              <a:t>stage执行开销</a:t>
            </a:r>
            <a:r>
              <a:rPr lang="en-US" altLang="zh-CN" sz="2400">
                <a:solidFill>
                  <a:srgbClr val="FF0000"/>
                </a:solidFill>
              </a:rPr>
              <a:t> </a:t>
            </a:r>
            <a:r>
              <a:rPr lang="zh-CN" altLang="en-US" sz="2400">
                <a:solidFill>
                  <a:srgbClr val="FF0000"/>
                </a:solidFill>
              </a:rPr>
              <a:t>=</a:t>
            </a:r>
            <a:r>
              <a:rPr lang="en-US" altLang="zh-CN" sz="2400">
                <a:solidFill>
                  <a:srgbClr val="FF0000"/>
                </a:solidFill>
              </a:rPr>
              <a:t> </a:t>
            </a:r>
            <a:r>
              <a:rPr lang="zh-CN" altLang="en-US" sz="2400">
                <a:solidFill>
                  <a:srgbClr val="FF0000"/>
                </a:solidFill>
              </a:rPr>
              <a:t>sum(</a:t>
            </a:r>
            <a:r>
              <a:rPr lang="en-US" altLang="zh-CN" sz="2400">
                <a:solidFill>
                  <a:srgbClr val="FF0000"/>
                </a:solidFill>
              </a:rPr>
              <a:t>op</a:t>
            </a:r>
            <a:r>
              <a:rPr lang="zh-CN" altLang="en-US" sz="2400">
                <a:solidFill>
                  <a:srgbClr val="FF0000"/>
                </a:solidFill>
              </a:rPr>
              <a:t>计算开销+</a:t>
            </a:r>
            <a:r>
              <a:rPr lang="en-US" altLang="zh-CN" sz="2400">
                <a:solidFill>
                  <a:srgbClr val="FF0000"/>
                </a:solidFill>
              </a:rPr>
              <a:t>op</a:t>
            </a:r>
            <a:r>
              <a:rPr lang="zh-CN" altLang="en-US" sz="2400">
                <a:solidFill>
                  <a:srgbClr val="FF0000"/>
                </a:solidFill>
              </a:rPr>
              <a:t>通信开销</a:t>
            </a:r>
            <a:r>
              <a:rPr lang="en-US" altLang="zh-CN" sz="2400">
                <a:solidFill>
                  <a:srgbClr val="FF0000"/>
                </a:solidFill>
              </a:rPr>
              <a:t>) </a:t>
            </a:r>
            <a:r>
              <a:rPr lang="zh-CN" altLang="en-US" sz="2400">
                <a:solidFill>
                  <a:srgbClr val="FF0000"/>
                </a:solidFill>
              </a:rPr>
              <a:t>+</a:t>
            </a:r>
            <a:r>
              <a:rPr lang="en-US" altLang="zh-CN" sz="2400">
                <a:solidFill>
                  <a:srgbClr val="FF0000"/>
                </a:solidFill>
              </a:rPr>
              <a:t> sum(</a:t>
            </a:r>
            <a:r>
              <a:rPr lang="zh-CN" altLang="en-US" sz="2400">
                <a:solidFill>
                  <a:srgbClr val="FF0000"/>
                </a:solidFill>
              </a:rPr>
              <a:t>其他开销)</a:t>
            </a:r>
            <a:endParaRPr lang="zh-CN" altLang="en-US" sz="2400">
              <a:solidFill>
                <a:srgbClr val="FF0000"/>
              </a:solidFill>
            </a:endParaRPr>
          </a:p>
        </p:txBody>
      </p:sp>
      <p:sp>
        <p:nvSpPr>
          <p:cNvPr id="8" name="文本框 7"/>
          <p:cNvSpPr txBox="1"/>
          <p:nvPr>
            <p:custDataLst>
              <p:tags r:id="rId2"/>
            </p:custDataLst>
          </p:nvPr>
        </p:nvSpPr>
        <p:spPr>
          <a:xfrm>
            <a:off x="359410" y="981710"/>
            <a:ext cx="10615930" cy="4892675"/>
          </a:xfrm>
          <a:prstGeom prst="rect">
            <a:avLst/>
          </a:prstGeom>
          <a:noFill/>
        </p:spPr>
        <p:txBody>
          <a:bodyPr wrap="square" rtlCol="0" anchor="t">
            <a:spAutoFit/>
          </a:bodyPr>
          <a:p>
            <a:r>
              <a:rPr lang="zh-CN" altLang="en-US" sz="2400">
                <a:sym typeface="+mn-ea"/>
              </a:rPr>
              <a:t>- 计算开销：所有的op的computation cost设为0</a:t>
            </a:r>
            <a:endParaRPr lang="zh-CN" altLang="en-US" sz="2400"/>
          </a:p>
          <a:p>
            <a:r>
              <a:rPr lang="zh-CN" altLang="en-US" sz="2400">
                <a:sym typeface="+mn-ea"/>
              </a:rPr>
              <a:t>    - 对于计算开销大的算子（matmul），一定会将tensor拆分给每个设备，所以每个设备的计算开销均等</a:t>
            </a:r>
            <a:endParaRPr lang="zh-CN" altLang="en-US" sz="2400"/>
          </a:p>
          <a:p>
            <a:r>
              <a:rPr lang="zh-CN" altLang="en-US" sz="2400">
                <a:sym typeface="+mn-ea"/>
              </a:rPr>
              <a:t>    - 对于计算开销小的算子（element-wise），可以忽略</a:t>
            </a:r>
            <a:endParaRPr lang="zh-CN" altLang="en-US" sz="2400"/>
          </a:p>
          <a:p>
            <a:endParaRPr lang="zh-CN" altLang="en-US" sz="2400"/>
          </a:p>
          <a:p>
            <a:r>
              <a:rPr lang="zh-CN" altLang="en-US" sz="2400">
                <a:sym typeface="+mn-ea"/>
              </a:rPr>
              <a:t>- 通信开销 = 当前parallel algorithm所需要的通信补偿（</a:t>
            </a:r>
            <a:r>
              <a:rPr lang="zh-CN" altLang="en-US" sz="2400">
                <a:solidFill>
                  <a:schemeClr val="accent5">
                    <a:lumMod val="50000"/>
                  </a:schemeClr>
                </a:solidFill>
                <a:sym typeface="+mn-ea"/>
              </a:rPr>
              <a:t>查op的parallel algorithm表格</a:t>
            </a:r>
            <a:r>
              <a:rPr lang="zh-CN" altLang="en-US" sz="2400">
                <a:sym typeface="+mn-ea"/>
              </a:rPr>
              <a:t>）</a:t>
            </a:r>
            <a:endParaRPr lang="zh-CN" altLang="en-US" sz="2400">
              <a:sym typeface="+mn-ea"/>
            </a:endParaRPr>
          </a:p>
          <a:p>
            <a:endParaRPr lang="zh-CN" altLang="en-US" sz="2400"/>
          </a:p>
          <a:p>
            <a:r>
              <a:rPr lang="en-US" altLang="zh-CN" sz="2400"/>
              <a:t>- </a:t>
            </a:r>
            <a:r>
              <a:rPr lang="zh-CN" sz="2400"/>
              <a:t>其他开销：</a:t>
            </a:r>
            <a:r>
              <a:rPr lang="en-US" altLang="zh-CN" sz="2400">
                <a:solidFill>
                  <a:schemeClr val="accent5">
                    <a:lumMod val="50000"/>
                  </a:schemeClr>
                </a:solidFill>
              </a:rPr>
              <a:t> resharding</a:t>
            </a:r>
            <a:r>
              <a:rPr lang="zh-CN" altLang="en-US" sz="2400">
                <a:solidFill>
                  <a:schemeClr val="accent5">
                    <a:lumMod val="50000"/>
                  </a:schemeClr>
                </a:solidFill>
              </a:rPr>
              <a:t>开销</a:t>
            </a:r>
            <a:r>
              <a:rPr lang="zh-CN" altLang="en-US" sz="2400"/>
              <a:t>。假设op u的输入来自于op v的输出，但op u的输入tensor切分情况与op v的输出tensor不符合</a:t>
            </a:r>
            <a:r>
              <a:rPr lang="en-US" altLang="zh-CN" sz="2400"/>
              <a:t> </a:t>
            </a:r>
            <a:endParaRPr lang="en-US" altLang="zh-CN" sz="2400"/>
          </a:p>
          <a:p>
            <a:endParaRPr lang="en-US" altLang="zh-CN" sz="2400"/>
          </a:p>
          <a:p>
            <a:br>
              <a:rPr lang="en-US" altLang="zh-CN" sz="2400"/>
            </a:br>
            <a:r>
              <a:rPr lang="en-US" altLang="zh-CN" sz="2400"/>
              <a:t>                              </a:t>
            </a:r>
            <a:r>
              <a:rPr lang="zh-CN" altLang="en-US" sz="2400"/>
              <a:t>（枚举列表，工作量打满！）</a:t>
            </a:r>
            <a:endParaRPr lang="zh-CN" altLang="en-US" sz="2400"/>
          </a:p>
        </p:txBody>
      </p:sp>
      <p:pic>
        <p:nvPicPr>
          <p:cNvPr id="2" name="图片 1"/>
          <p:cNvPicPr>
            <a:picLocks noChangeAspect="1"/>
          </p:cNvPicPr>
          <p:nvPr/>
        </p:nvPicPr>
        <p:blipFill>
          <a:blip r:embed="rId3"/>
          <a:stretch>
            <a:fillRect/>
          </a:stretch>
        </p:blipFill>
        <p:spPr>
          <a:xfrm>
            <a:off x="7364730" y="4428490"/>
            <a:ext cx="3890010" cy="235077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custDataLst>
              <p:tags r:id="rId1"/>
            </p:custDataLst>
          </p:nvPr>
        </p:nvSpPr>
        <p:spPr>
          <a:xfrm>
            <a:off x="438150" y="262890"/>
            <a:ext cx="10615930" cy="5262245"/>
          </a:xfrm>
          <a:prstGeom prst="rect">
            <a:avLst/>
          </a:prstGeom>
          <a:noFill/>
        </p:spPr>
        <p:txBody>
          <a:bodyPr wrap="square" rtlCol="0" anchor="t">
            <a:spAutoFit/>
          </a:bodyPr>
          <a:p>
            <a:r>
              <a:rPr lang="zh-CN" altLang="en-US" sz="2400"/>
              <a:t>stage执行开销</a:t>
            </a:r>
            <a:r>
              <a:rPr lang="en-US" altLang="zh-CN" sz="2400"/>
              <a:t> </a:t>
            </a:r>
            <a:r>
              <a:rPr lang="zh-CN" altLang="en-US" sz="2400"/>
              <a:t>=</a:t>
            </a:r>
            <a:r>
              <a:rPr lang="en-US" altLang="zh-CN" sz="2400"/>
              <a:t> </a:t>
            </a:r>
            <a:r>
              <a:rPr lang="zh-CN" altLang="en-US" sz="2400"/>
              <a:t>sum(</a:t>
            </a:r>
            <a:r>
              <a:rPr lang="en-US" altLang="zh-CN" sz="2400"/>
              <a:t>op</a:t>
            </a:r>
            <a:r>
              <a:rPr lang="zh-CN" altLang="en-US" sz="2400"/>
              <a:t>计算开销+</a:t>
            </a:r>
            <a:r>
              <a:rPr lang="en-US" altLang="zh-CN" sz="2400"/>
              <a:t>op</a:t>
            </a:r>
            <a:r>
              <a:rPr lang="zh-CN" altLang="en-US" sz="2400"/>
              <a:t>通信开销</a:t>
            </a:r>
            <a:r>
              <a:rPr lang="en-US" altLang="zh-CN" sz="2400"/>
              <a:t>) </a:t>
            </a:r>
            <a:r>
              <a:rPr lang="zh-CN" altLang="en-US" sz="2400"/>
              <a:t>+</a:t>
            </a:r>
            <a:r>
              <a:rPr lang="en-US" altLang="zh-CN" sz="2400"/>
              <a:t> sum(</a:t>
            </a:r>
            <a:r>
              <a:rPr lang="zh-CN" altLang="en-US" sz="2400"/>
              <a:t>其他开销)</a:t>
            </a:r>
            <a:endParaRPr lang="zh-CN" altLang="en-US" sz="2400"/>
          </a:p>
          <a:p>
            <a:br>
              <a:rPr lang="zh-CN" altLang="en-US" sz="2400">
                <a:sym typeface="+mn-ea"/>
              </a:rPr>
            </a:br>
            <a:r>
              <a:rPr lang="zh-CN" altLang="en-US" sz="2400">
                <a:sym typeface="+mn-ea"/>
              </a:rPr>
              <a:t>使用</a:t>
            </a:r>
            <a:r>
              <a:rPr lang="zh-CN" altLang="en-US" sz="2400">
                <a:solidFill>
                  <a:srgbClr val="FF0000"/>
                </a:solidFill>
                <a:sym typeface="+mn-ea"/>
              </a:rPr>
              <a:t>ILP求解</a:t>
            </a:r>
            <a:r>
              <a:rPr lang="zh-CN" altLang="en-US" sz="2400">
                <a:sym typeface="+mn-ea"/>
              </a:rPr>
              <a:t>“stage执行开销最小”问题</a:t>
            </a:r>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endParaRPr lang="zh-CN" altLang="en-US" sz="2400"/>
          </a:p>
          <a:p>
            <a:endParaRPr lang="zh-CN" altLang="en-US" sz="2400"/>
          </a:p>
          <a:p>
            <a:r>
              <a:rPr lang="zh-CN" altLang="en-US" sz="2400">
                <a:sym typeface="+mn-ea"/>
              </a:rPr>
              <a:t>- 由于其他开销是二次的，所以</a:t>
            </a:r>
            <a:r>
              <a:rPr lang="zh-CN" altLang="en-US" sz="2400">
                <a:solidFill>
                  <a:srgbClr val="FF0000"/>
                </a:solidFill>
                <a:sym typeface="+mn-ea"/>
              </a:rPr>
              <a:t>引入变量来线性化这一项</a:t>
            </a:r>
            <a:endParaRPr lang="zh-CN" altLang="en-US" sz="2400">
              <a:solidFill>
                <a:srgbClr val="FF0000"/>
              </a:solidFill>
              <a:sym typeface="+mn-ea"/>
            </a:endParaRPr>
          </a:p>
          <a:p>
            <a:endParaRPr lang="zh-CN" altLang="en-US" sz="2400"/>
          </a:p>
          <a:p>
            <a:r>
              <a:rPr lang="zh-CN" altLang="en-US" sz="2400">
                <a:sym typeface="+mn-ea"/>
              </a:rPr>
              <a:t>- 简化graph（</a:t>
            </a:r>
            <a:r>
              <a:rPr lang="zh-CN" altLang="en-US" sz="2400">
                <a:solidFill>
                  <a:srgbClr val="FF0000"/>
                </a:solidFill>
                <a:sym typeface="+mn-ea"/>
              </a:rPr>
              <a:t>算子融合</a:t>
            </a:r>
            <a:r>
              <a:rPr lang="zh-CN" altLang="en-US" sz="2400">
                <a:sym typeface="+mn-ea"/>
              </a:rPr>
              <a:t>）：将计算简单的op（element-wise、transpose、reduce）与其操作数对应的op融合</a:t>
            </a:r>
            <a:endParaRPr lang="zh-CN" altLang="en-US" sz="2400"/>
          </a:p>
        </p:txBody>
      </p:sp>
      <p:pic>
        <p:nvPicPr>
          <p:cNvPr id="7" name="图片 6" descr="截屏2024-02-27 22.03.53"/>
          <p:cNvPicPr>
            <a:picLocks noChangeAspect="1"/>
          </p:cNvPicPr>
          <p:nvPr>
            <p:custDataLst>
              <p:tags r:id="rId2"/>
            </p:custDataLst>
          </p:nvPr>
        </p:nvPicPr>
        <p:blipFill>
          <a:blip r:embed="rId3"/>
          <a:srcRect b="7882"/>
          <a:stretch>
            <a:fillRect/>
          </a:stretch>
        </p:blipFill>
        <p:spPr>
          <a:xfrm>
            <a:off x="246380" y="1666875"/>
            <a:ext cx="11753850" cy="1870075"/>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custDataLst>
              <p:tags r:id="rId1"/>
            </p:custDataLst>
          </p:nvPr>
        </p:nvSpPr>
        <p:spPr>
          <a:xfrm>
            <a:off x="438150" y="262890"/>
            <a:ext cx="10615930" cy="4892675"/>
          </a:xfrm>
          <a:prstGeom prst="rect">
            <a:avLst/>
          </a:prstGeom>
          <a:noFill/>
        </p:spPr>
        <p:txBody>
          <a:bodyPr wrap="square" rtlCol="0" anchor="t">
            <a:spAutoFit/>
          </a:bodyPr>
          <a:p>
            <a:r>
              <a:rPr lang="zh-CN" sz="2400"/>
              <a:t>目标：stage-mesh的execution cost最小</a:t>
            </a:r>
            <a:endParaRPr lang="zh-CN" sz="2400"/>
          </a:p>
          <a:p>
            <a:r>
              <a:rPr lang="zh-CN" sz="2400"/>
              <a:t>输出：每个</a:t>
            </a:r>
            <a:r>
              <a:rPr lang="en-US" altLang="zh-CN" sz="2400"/>
              <a:t>op</a:t>
            </a:r>
            <a:r>
              <a:rPr lang="zh-CN" altLang="en-US" sz="2400"/>
              <a:t>的</a:t>
            </a:r>
            <a:r>
              <a:rPr lang="en-US" altLang="zh-CN" sz="2400"/>
              <a:t>parallel</a:t>
            </a:r>
            <a:r>
              <a:rPr lang="zh-CN" altLang="en-US" sz="2400"/>
              <a:t>策略</a:t>
            </a:r>
            <a:endParaRPr lang="zh-CN" altLang="en-US" sz="2400"/>
          </a:p>
          <a:p>
            <a:endParaRPr lang="zh-CN" altLang="en-US" sz="2400"/>
          </a:p>
          <a:p>
            <a:r>
              <a:rPr lang="en-US" sz="2400"/>
              <a:t>--&gt;</a:t>
            </a:r>
            <a:r>
              <a:rPr lang="en-US" sz="2400">
                <a:solidFill>
                  <a:srgbClr val="FF0000"/>
                </a:solidFill>
              </a:rPr>
              <a:t> op</a:t>
            </a:r>
            <a:r>
              <a:rPr lang="zh-CN" altLang="en-US" sz="2400">
                <a:solidFill>
                  <a:srgbClr val="FF0000"/>
                </a:solidFill>
              </a:rPr>
              <a:t>的</a:t>
            </a:r>
            <a:r>
              <a:rPr lang="en-US" altLang="zh-CN" sz="2400">
                <a:solidFill>
                  <a:srgbClr val="FF0000"/>
                </a:solidFill>
                <a:sym typeface="+mn-ea"/>
              </a:rPr>
              <a:t>Sharding Spec</a:t>
            </a:r>
            <a:r>
              <a:rPr lang="zh-CN" altLang="en-US" sz="2400">
                <a:solidFill>
                  <a:schemeClr val="tx1"/>
                </a:solidFill>
                <a:sym typeface="+mn-ea"/>
              </a:rPr>
              <a:t>：</a:t>
            </a:r>
            <a:r>
              <a:rPr lang="en-US" altLang="zh-CN" sz="2400">
                <a:solidFill>
                  <a:schemeClr val="tx1"/>
                </a:solidFill>
                <a:sym typeface="+mn-ea"/>
              </a:rPr>
              <a:t>表示切分，同时表示切片部分由哪些device执行（在对应device上的行为）</a:t>
            </a:r>
            <a:endParaRPr lang="en-US" altLang="zh-CN" sz="2400">
              <a:solidFill>
                <a:schemeClr val="tx1"/>
              </a:solidFill>
              <a:sym typeface="+mn-ea"/>
            </a:endParaRPr>
          </a:p>
          <a:p>
            <a:endParaRPr lang="en-US" altLang="zh-CN" sz="2400">
              <a:solidFill>
                <a:schemeClr val="tx1"/>
              </a:solidFill>
              <a:sym typeface="+mn-ea"/>
            </a:endParaRPr>
          </a:p>
          <a:p>
            <a:endParaRPr lang="en-US" altLang="zh-CN" sz="2400">
              <a:solidFill>
                <a:srgbClr val="FF0000"/>
              </a:solidFill>
              <a:sym typeface="+mn-ea"/>
            </a:endParaRPr>
          </a:p>
          <a:p>
            <a:endParaRPr lang="en-US" altLang="zh-CN" sz="2400">
              <a:solidFill>
                <a:srgbClr val="FF0000"/>
              </a:solidFill>
              <a:sym typeface="+mn-ea"/>
            </a:endParaRPr>
          </a:p>
          <a:p>
            <a:r>
              <a:rPr lang="en-US" altLang="zh-CN" sz="2400">
                <a:solidFill>
                  <a:srgbClr val="FF0000"/>
                </a:solidFill>
              </a:rPr>
              <a:t>device</a:t>
            </a:r>
            <a:r>
              <a:rPr lang="zh-CN" altLang="en-US" sz="2400">
                <a:solidFill>
                  <a:srgbClr val="FF0000"/>
                </a:solidFill>
              </a:rPr>
              <a:t>的利用率能不能打满？</a:t>
            </a:r>
            <a:endParaRPr lang="zh-CN" altLang="en-US" sz="2400">
              <a:solidFill>
                <a:srgbClr val="FF0000"/>
              </a:solidFill>
            </a:endParaRPr>
          </a:p>
          <a:p>
            <a:endParaRPr lang="zh-CN" altLang="en-US" sz="2400">
              <a:solidFill>
                <a:srgbClr val="FF0000"/>
              </a:solidFill>
            </a:endParaRPr>
          </a:p>
          <a:p>
            <a:r>
              <a:rPr lang="zh-CN" altLang="en-US" sz="2400">
                <a:solidFill>
                  <a:srgbClr val="FF0000"/>
                </a:solidFill>
              </a:rPr>
              <a:t>原文没关注</a:t>
            </a:r>
            <a:endParaRPr lang="en-US" altLang="zh-CN" sz="2400">
              <a:solidFill>
                <a:srgbClr val="FF0000"/>
              </a:solidFill>
            </a:endParaRPr>
          </a:p>
          <a:p>
            <a:endParaRPr lang="en-US" sz="2400">
              <a:solidFill>
                <a:srgbClr val="FF0000"/>
              </a:solidFill>
            </a:endParaRPr>
          </a:p>
          <a:p>
            <a:endParaRPr lang="en-US" sz="2400">
              <a:solidFill>
                <a:srgbClr val="FF0000"/>
              </a:solidFill>
            </a:endParaRPr>
          </a:p>
        </p:txBody>
      </p:sp>
      <p:pic>
        <p:nvPicPr>
          <p:cNvPr id="2" name="图片 1"/>
          <p:cNvPicPr>
            <a:picLocks noChangeAspect="1"/>
          </p:cNvPicPr>
          <p:nvPr/>
        </p:nvPicPr>
        <p:blipFill>
          <a:blip r:embed="rId2"/>
          <a:stretch>
            <a:fillRect/>
          </a:stretch>
        </p:blipFill>
        <p:spPr>
          <a:xfrm>
            <a:off x="5540375" y="2149475"/>
            <a:ext cx="2016125" cy="2016125"/>
          </a:xfrm>
          <a:prstGeom prst="rect">
            <a:avLst/>
          </a:prstGeom>
        </p:spPr>
      </p:pic>
      <p:sp>
        <p:nvSpPr>
          <p:cNvPr id="6" name="文本框 5"/>
          <p:cNvSpPr txBox="1"/>
          <p:nvPr>
            <p:custDataLst>
              <p:tags r:id="rId3"/>
            </p:custDataLst>
          </p:nvPr>
        </p:nvSpPr>
        <p:spPr>
          <a:xfrm>
            <a:off x="1317625" y="5846445"/>
            <a:ext cx="10615930" cy="460375"/>
          </a:xfrm>
          <a:prstGeom prst="rect">
            <a:avLst/>
          </a:prstGeom>
          <a:noFill/>
        </p:spPr>
        <p:txBody>
          <a:bodyPr wrap="square" rtlCol="0" anchor="t">
            <a:spAutoFit/>
          </a:bodyPr>
          <a:p>
            <a:r>
              <a:rPr lang="en-US" sz="2400"/>
              <a:t>intra-pass</a:t>
            </a:r>
            <a:r>
              <a:rPr lang="zh-CN" altLang="en-US" sz="2400"/>
              <a:t>解完了，但是</a:t>
            </a:r>
            <a:r>
              <a:rPr lang="en-US" altLang="zh-CN" sz="2400"/>
              <a:t>stage-mesh</a:t>
            </a:r>
            <a:r>
              <a:rPr lang="zh-CN" altLang="en-US" sz="2400"/>
              <a:t>的输入谁给的</a:t>
            </a:r>
            <a:endParaRPr lang="zh-CN" altLang="en-US" sz="2400">
              <a:solidFill>
                <a:srgbClr val="FF0000"/>
              </a:solidFill>
            </a:endParaRPr>
          </a:p>
        </p:txBody>
      </p:sp>
      <p:pic>
        <p:nvPicPr>
          <p:cNvPr id="3" name="图片 2"/>
          <p:cNvPicPr>
            <a:picLocks noChangeAspect="1"/>
          </p:cNvPicPr>
          <p:nvPr/>
        </p:nvPicPr>
        <p:blipFill>
          <a:blip r:embed="rId4"/>
          <a:stretch>
            <a:fillRect/>
          </a:stretch>
        </p:blipFill>
        <p:spPr>
          <a:xfrm>
            <a:off x="438150" y="5620385"/>
            <a:ext cx="762000" cy="76200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descr="%E6%88%AA%E5%B1%8F2024-01-01_21.23.07"/>
          <p:cNvPicPr>
            <a:picLocks noChangeAspect="1"/>
          </p:cNvPicPr>
          <p:nvPr/>
        </p:nvPicPr>
        <p:blipFill>
          <a:blip r:embed="rId1"/>
          <a:stretch>
            <a:fillRect/>
          </a:stretch>
        </p:blipFill>
        <p:spPr>
          <a:xfrm>
            <a:off x="3402965" y="2689225"/>
            <a:ext cx="9036050" cy="4020185"/>
          </a:xfrm>
          <a:prstGeom prst="rect">
            <a:avLst/>
          </a:prstGeom>
        </p:spPr>
      </p:pic>
      <p:sp>
        <p:nvSpPr>
          <p:cNvPr id="3" name="文本框 2"/>
          <p:cNvSpPr txBox="1"/>
          <p:nvPr>
            <p:custDataLst>
              <p:tags r:id="rId2"/>
            </p:custDataLst>
          </p:nvPr>
        </p:nvSpPr>
        <p:spPr>
          <a:xfrm>
            <a:off x="340995" y="1879600"/>
            <a:ext cx="8308975" cy="1938020"/>
          </a:xfrm>
          <a:prstGeom prst="rect">
            <a:avLst/>
          </a:prstGeom>
          <a:noFill/>
        </p:spPr>
        <p:txBody>
          <a:bodyPr wrap="square" rtlCol="0" anchor="t">
            <a:spAutoFit/>
          </a:bodyPr>
          <a:p>
            <a:r>
              <a:rPr sz="2400"/>
              <a:t>将计算图的op（按拓扑序）组织为stages，将device cluster划分为device meshes，每个stage在对应的device mesh</a:t>
            </a:r>
            <a:r>
              <a:rPr lang="zh-CN" sz="2400"/>
              <a:t>上执行</a:t>
            </a:r>
            <a:r>
              <a:rPr lang="en-US" altLang="zh-CN" sz="2400"/>
              <a:t> —&gt; </a:t>
            </a:r>
            <a:r>
              <a:rPr lang="en-US" altLang="zh-CN" sz="2400">
                <a:solidFill>
                  <a:srgbClr val="FF0000"/>
                </a:solidFill>
              </a:rPr>
              <a:t>stage-mesh pair</a:t>
            </a:r>
            <a:endParaRPr lang="en-US" altLang="zh-CN" sz="2400"/>
          </a:p>
          <a:p>
            <a:endParaRPr lang="zh-CN" altLang="en-US" sz="2400"/>
          </a:p>
          <a:p>
            <a:endParaRPr lang="zh-CN" altLang="en-US" sz="2400"/>
          </a:p>
        </p:txBody>
      </p:sp>
      <p:pic>
        <p:nvPicPr>
          <p:cNvPr id="4" name="图片 3" descr="截屏2024-02-27 21.25.06"/>
          <p:cNvPicPr>
            <a:picLocks noChangeAspect="1"/>
          </p:cNvPicPr>
          <p:nvPr/>
        </p:nvPicPr>
        <p:blipFill>
          <a:blip r:embed="rId3"/>
          <a:srcRect t="13182" b="54302"/>
          <a:stretch>
            <a:fillRect/>
          </a:stretch>
        </p:blipFill>
        <p:spPr>
          <a:xfrm>
            <a:off x="0" y="101600"/>
            <a:ext cx="12192000" cy="164147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125730" y="438150"/>
            <a:ext cx="10868025" cy="3046095"/>
          </a:xfrm>
          <a:prstGeom prst="rect">
            <a:avLst/>
          </a:prstGeom>
          <a:noFill/>
        </p:spPr>
        <p:txBody>
          <a:bodyPr wrap="square" rtlCol="0" anchor="t">
            <a:spAutoFit/>
          </a:bodyPr>
          <a:p>
            <a:r>
              <a:rPr lang="en-US" sz="2400"/>
              <a:t>device mesh</a:t>
            </a:r>
            <a:r>
              <a:rPr lang="zh-CN" altLang="en-US" sz="2400"/>
              <a:t>的</a:t>
            </a:r>
            <a:r>
              <a:rPr lang="en-US" altLang="zh-CN" sz="2400"/>
              <a:t>shape</a:t>
            </a:r>
            <a:r>
              <a:rPr lang="zh-CN" altLang="en-US" sz="2400"/>
              <a:t>选择也有</a:t>
            </a:r>
            <a:r>
              <a:rPr lang="zh-CN" altLang="en-US" sz="2400">
                <a:solidFill>
                  <a:srgbClr val="FF0000"/>
                </a:solidFill>
              </a:rPr>
              <a:t>小技巧</a:t>
            </a:r>
            <a:endParaRPr lang="zh-CN" altLang="en-US" sz="2400"/>
          </a:p>
          <a:p>
            <a:endParaRPr lang="zh-CN" altLang="en-US" sz="2400"/>
          </a:p>
          <a:p>
            <a:r>
              <a:rPr sz="2400"/>
              <a:t>保证device之间更高的通信带宽，mesh一般整选取 (2, M)、(3, M) …… (N, M)</a:t>
            </a:r>
            <a:endParaRPr sz="2400"/>
          </a:p>
          <a:p>
            <a:r>
              <a:rPr lang="zh-CN" sz="2400"/>
              <a:t>单个机器的卡尽量在一起</a:t>
            </a:r>
            <a:endParaRPr sz="2400"/>
          </a:p>
          <a:p>
            <a:endParaRPr lang="zh-CN" altLang="en-US" sz="2400"/>
          </a:p>
          <a:p>
            <a:endParaRPr lang="zh-CN" altLang="en-US" sz="2400"/>
          </a:p>
          <a:p>
            <a:endParaRPr lang="zh-CN" altLang="en-US" sz="2400"/>
          </a:p>
          <a:p>
            <a:endParaRPr lang="zh-CN" altLang="en-US" sz="2400"/>
          </a:p>
        </p:txBody>
      </p:sp>
      <p:pic>
        <p:nvPicPr>
          <p:cNvPr id="6" name="图片 5" descr="%E6%88%AA%E5%B1%8F2024-01-01_21.22.37"/>
          <p:cNvPicPr>
            <a:picLocks noChangeAspect="1"/>
          </p:cNvPicPr>
          <p:nvPr/>
        </p:nvPicPr>
        <p:blipFill>
          <a:blip r:embed="rId2"/>
          <a:stretch>
            <a:fillRect/>
          </a:stretch>
        </p:blipFill>
        <p:spPr>
          <a:xfrm>
            <a:off x="887730" y="1908810"/>
            <a:ext cx="10632440" cy="5118100"/>
          </a:xfrm>
          <a:prstGeom prst="rect">
            <a:avLst/>
          </a:prstGeom>
        </p:spPr>
      </p:pic>
      <p:sp>
        <p:nvSpPr>
          <p:cNvPr id="7" name="乘号 6"/>
          <p:cNvSpPr/>
          <p:nvPr/>
        </p:nvSpPr>
        <p:spPr>
          <a:xfrm>
            <a:off x="5644515" y="4263390"/>
            <a:ext cx="2357755" cy="2331085"/>
          </a:xfrm>
          <a:prstGeom prst="mathMultiply">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125730" y="438150"/>
            <a:ext cx="10868025" cy="829945"/>
          </a:xfrm>
          <a:prstGeom prst="rect">
            <a:avLst/>
          </a:prstGeom>
          <a:noFill/>
        </p:spPr>
        <p:txBody>
          <a:bodyPr wrap="square" rtlCol="0" anchor="t">
            <a:spAutoFit/>
          </a:bodyPr>
          <a:p>
            <a:r>
              <a:rPr lang="zh-CN" altLang="en-US" sz="2400"/>
              <a:t>目标：计算图总开销</a:t>
            </a:r>
            <a:br>
              <a:rPr lang="zh-CN" altLang="en-US" sz="2400"/>
            </a:br>
            <a:r>
              <a:rPr lang="zh-CN" sz="2400">
                <a:sym typeface="+mn-ea"/>
              </a:rPr>
              <a:t>输出：</a:t>
            </a:r>
            <a:r>
              <a:rPr lang="en-US" altLang="zh-CN" sz="2400">
                <a:sym typeface="+mn-ea"/>
              </a:rPr>
              <a:t>stage-mesh pai</a:t>
            </a:r>
            <a:r>
              <a:rPr lang="en-US" altLang="zh-CN" sz="2400">
                <a:sym typeface="+mn-ea"/>
              </a:rPr>
              <a:t>r</a:t>
            </a:r>
            <a:endParaRPr lang="en-US" altLang="zh-CN" sz="2400">
              <a:sym typeface="+mn-ea"/>
            </a:endParaRPr>
          </a:p>
        </p:txBody>
      </p:sp>
      <p:pic>
        <p:nvPicPr>
          <p:cNvPr id="2" name="图片 1" descr="截屏2024-02-27 23.18.20"/>
          <p:cNvPicPr>
            <a:picLocks noChangeAspect="1"/>
          </p:cNvPicPr>
          <p:nvPr/>
        </p:nvPicPr>
        <p:blipFill>
          <a:blip r:embed="rId2"/>
          <a:stretch>
            <a:fillRect/>
          </a:stretch>
        </p:blipFill>
        <p:spPr>
          <a:xfrm>
            <a:off x="0" y="1268095"/>
            <a:ext cx="12192000" cy="2334260"/>
          </a:xfrm>
          <a:prstGeom prst="rect">
            <a:avLst/>
          </a:prstGeom>
        </p:spPr>
      </p:pic>
      <p:pic>
        <p:nvPicPr>
          <p:cNvPr id="5" name="图片 4" descr="%E6%88%AA%E5%B1%8F2024-01-01_21.23.07"/>
          <p:cNvPicPr>
            <a:picLocks noChangeAspect="1"/>
          </p:cNvPicPr>
          <p:nvPr>
            <p:custDataLst>
              <p:tags r:id="rId3"/>
            </p:custDataLst>
          </p:nvPr>
        </p:nvPicPr>
        <p:blipFill>
          <a:blip r:embed="rId4"/>
          <a:stretch>
            <a:fillRect/>
          </a:stretch>
        </p:blipFill>
        <p:spPr>
          <a:xfrm>
            <a:off x="708660" y="3267710"/>
            <a:ext cx="9036050" cy="4020185"/>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125730" y="438150"/>
            <a:ext cx="10868025" cy="460375"/>
          </a:xfrm>
          <a:prstGeom prst="rect">
            <a:avLst/>
          </a:prstGeom>
          <a:noFill/>
        </p:spPr>
        <p:txBody>
          <a:bodyPr wrap="square" rtlCol="0" anchor="t">
            <a:spAutoFit/>
          </a:bodyPr>
          <a:p>
            <a:r>
              <a:rPr lang="zh-CN" sz="2400"/>
              <a:t>划分</a:t>
            </a:r>
            <a:r>
              <a:rPr lang="en-US" altLang="zh-CN" sz="2400"/>
              <a:t>stage</a:t>
            </a:r>
            <a:r>
              <a:rPr lang="zh-CN" altLang="en-US" sz="2400"/>
              <a:t>时，要求</a:t>
            </a:r>
            <a:r>
              <a:rPr lang="en-US" altLang="zh-CN" sz="2400"/>
              <a:t>stage</a:t>
            </a:r>
            <a:r>
              <a:rPr lang="zh-CN" altLang="en-US" sz="2400"/>
              <a:t>之间只有一条传递数据依赖</a:t>
            </a:r>
            <a:r>
              <a:rPr lang="en-US" altLang="zh-CN" sz="2400"/>
              <a:t> -&gt; </a:t>
            </a:r>
            <a:r>
              <a:rPr lang="zh-CN" altLang="en-US" sz="2400"/>
              <a:t>引入</a:t>
            </a:r>
            <a:r>
              <a:rPr lang="zh-CN" altLang="en-US" sz="2400">
                <a:solidFill>
                  <a:srgbClr val="FF0000"/>
                </a:solidFill>
              </a:rPr>
              <a:t>流水并行</a:t>
            </a:r>
            <a:r>
              <a:rPr lang="en-US" altLang="zh-CN" sz="2400">
                <a:solidFill>
                  <a:srgbClr val="FF0000"/>
                </a:solidFill>
              </a:rPr>
              <a:t> </a:t>
            </a:r>
            <a:endParaRPr lang="en-US" altLang="zh-CN" sz="2400">
              <a:solidFill>
                <a:srgbClr val="FF0000"/>
              </a:solidFill>
              <a:sym typeface="+mn-ea"/>
            </a:endParaRPr>
          </a:p>
        </p:txBody>
      </p:sp>
      <p:pic>
        <p:nvPicPr>
          <p:cNvPr id="7" name="图片 6" descr="%E6%88%AA%E5%B1%8F2024-01-01_21.23.07"/>
          <p:cNvPicPr>
            <a:picLocks noChangeAspect="1"/>
          </p:cNvPicPr>
          <p:nvPr>
            <p:custDataLst>
              <p:tags r:id="rId2"/>
            </p:custDataLst>
          </p:nvPr>
        </p:nvPicPr>
        <p:blipFill>
          <a:blip r:embed="rId3"/>
          <a:srcRect b="66293"/>
          <a:stretch>
            <a:fillRect/>
          </a:stretch>
        </p:blipFill>
        <p:spPr>
          <a:xfrm>
            <a:off x="450215" y="1104265"/>
            <a:ext cx="9036050" cy="1355090"/>
          </a:xfrm>
          <a:prstGeom prst="rect">
            <a:avLst/>
          </a:prstGeom>
        </p:spPr>
      </p:pic>
      <p:cxnSp>
        <p:nvCxnSpPr>
          <p:cNvPr id="9" name="直接箭头连接符 8"/>
          <p:cNvCxnSpPr/>
          <p:nvPr/>
        </p:nvCxnSpPr>
        <p:spPr>
          <a:xfrm flipH="1" flipV="1">
            <a:off x="4394835" y="1926590"/>
            <a:ext cx="79375" cy="59690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p:nvPr/>
        </p:nvCxnSpPr>
        <p:spPr>
          <a:xfrm flipH="1" flipV="1">
            <a:off x="5436870" y="1926590"/>
            <a:ext cx="79375" cy="59690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flipH="1" flipV="1">
            <a:off x="7952740" y="1926590"/>
            <a:ext cx="79375" cy="596900"/>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2" name="图片 11"/>
          <p:cNvPicPr>
            <a:picLocks noChangeAspect="1"/>
          </p:cNvPicPr>
          <p:nvPr/>
        </p:nvPicPr>
        <p:blipFill>
          <a:blip r:embed="rId4"/>
          <a:stretch>
            <a:fillRect/>
          </a:stretch>
        </p:blipFill>
        <p:spPr>
          <a:xfrm>
            <a:off x="1099185" y="2833370"/>
            <a:ext cx="9646920" cy="357759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Auto-Parallelism</a:t>
            </a:r>
            <a:endParaRPr lang="en-US" altLang="zh-CN"/>
          </a:p>
        </p:txBody>
      </p:sp>
      <p:sp>
        <p:nvSpPr>
          <p:cNvPr id="3" name="副标题 2"/>
          <p:cNvSpPr>
            <a:spLocks noGrp="1"/>
          </p:cNvSpPr>
          <p:nvPr>
            <p:ph type="subTitle" idx="1"/>
          </p:nvPr>
        </p:nvSpPr>
        <p:spPr/>
        <p:txBody>
          <a:bodyPr/>
          <a:p>
            <a:r>
              <a:rPr lang="en-US" altLang="zh-CN" sz="3200"/>
              <a:t>A Brief Survey</a:t>
            </a:r>
            <a:endParaRPr lang="en-US" altLang="zh-CN" sz="3200"/>
          </a:p>
          <a:p>
            <a:endParaRPr lang="en-US" altLang="zh-CN" sz="2000"/>
          </a:p>
          <a:p>
            <a:r>
              <a:rPr lang="en-US" altLang="zh-CN" sz="2000"/>
              <a:t>by </a:t>
            </a:r>
            <a:r>
              <a:rPr lang="zh-CN" altLang="en-US" sz="2000"/>
              <a:t>阮庭</a:t>
            </a:r>
            <a:r>
              <a:rPr lang="zh-CN" altLang="en-US" sz="2000"/>
              <a:t>峰</a:t>
            </a:r>
            <a:endParaRPr lang="zh-CN" altLang="en-US" sz="20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125730" y="438150"/>
            <a:ext cx="10868025" cy="829945"/>
          </a:xfrm>
          <a:prstGeom prst="rect">
            <a:avLst/>
          </a:prstGeom>
          <a:noFill/>
        </p:spPr>
        <p:txBody>
          <a:bodyPr wrap="square" rtlCol="0" anchor="t">
            <a:spAutoFit/>
          </a:bodyPr>
          <a:p>
            <a:r>
              <a:rPr lang="zh-CN" sz="2400"/>
              <a:t>计算图总开销</a:t>
            </a:r>
            <a:r>
              <a:rPr lang="en-US" altLang="zh-CN" sz="2400"/>
              <a:t> = pipeline</a:t>
            </a:r>
            <a:r>
              <a:rPr lang="zh-CN" altLang="en-US" sz="2400"/>
              <a:t>执行开销</a:t>
            </a:r>
            <a:br>
              <a:rPr lang="zh-CN" altLang="en-US" sz="2400"/>
            </a:br>
            <a:r>
              <a:rPr lang="en-US" altLang="zh-CN" sz="2400">
                <a:solidFill>
                  <a:srgbClr val="FF0000"/>
                </a:solidFill>
                <a:sym typeface="+mn-ea"/>
              </a:rPr>
              <a:t>B</a:t>
            </a:r>
            <a:r>
              <a:rPr lang="zh-CN" altLang="en-US" sz="2400">
                <a:solidFill>
                  <a:srgbClr val="FF0000"/>
                </a:solidFill>
                <a:sym typeface="+mn-ea"/>
              </a:rPr>
              <a:t>为超参数</a:t>
            </a:r>
            <a:r>
              <a:rPr lang="zh-CN" altLang="en-US" sz="2400">
                <a:solidFill>
                  <a:schemeClr val="tx1"/>
                </a:solidFill>
                <a:sym typeface="+mn-ea"/>
              </a:rPr>
              <a:t>，</a:t>
            </a:r>
            <a:r>
              <a:rPr lang="en-US" altLang="zh-CN" sz="2400">
                <a:solidFill>
                  <a:schemeClr val="tx1"/>
                </a:solidFill>
                <a:sym typeface="+mn-ea"/>
              </a:rPr>
              <a:t> micro-batch = batch / B</a:t>
            </a:r>
            <a:endParaRPr lang="en-US" altLang="zh-CN" sz="2400">
              <a:solidFill>
                <a:schemeClr val="tx1"/>
              </a:solidFill>
              <a:sym typeface="+mn-ea"/>
            </a:endParaRPr>
          </a:p>
        </p:txBody>
      </p:sp>
      <p:pic>
        <p:nvPicPr>
          <p:cNvPr id="5" name="图片 4"/>
          <p:cNvPicPr>
            <a:picLocks noChangeAspect="1"/>
          </p:cNvPicPr>
          <p:nvPr/>
        </p:nvPicPr>
        <p:blipFill>
          <a:blip r:embed="rId2"/>
          <a:stretch>
            <a:fillRect/>
          </a:stretch>
        </p:blipFill>
        <p:spPr>
          <a:xfrm>
            <a:off x="565150" y="1442720"/>
            <a:ext cx="9989185" cy="2642235"/>
          </a:xfrm>
          <a:prstGeom prst="rect">
            <a:avLst/>
          </a:prstGeom>
        </p:spPr>
      </p:pic>
      <p:sp>
        <p:nvSpPr>
          <p:cNvPr id="6" name="文本框 5"/>
          <p:cNvSpPr txBox="1"/>
          <p:nvPr>
            <p:custDataLst>
              <p:tags r:id="rId3"/>
            </p:custDataLst>
          </p:nvPr>
        </p:nvSpPr>
        <p:spPr>
          <a:xfrm>
            <a:off x="222885" y="4573270"/>
            <a:ext cx="10868025" cy="460375"/>
          </a:xfrm>
          <a:prstGeom prst="rect">
            <a:avLst/>
          </a:prstGeom>
          <a:noFill/>
        </p:spPr>
        <p:txBody>
          <a:bodyPr wrap="square" rtlCol="0" anchor="t">
            <a:spAutoFit/>
          </a:bodyPr>
          <a:p>
            <a:r>
              <a:rPr sz="2400"/>
              <a:t>求解方式：枚举第二项全部的可能值，将其一项转化为一个2维背包问题</a:t>
            </a:r>
            <a:r>
              <a:rPr lang="zh-CN" sz="2400"/>
              <a:t>（</a:t>
            </a:r>
            <a:r>
              <a:rPr lang="en-US" altLang="zh-CN" sz="2400"/>
              <a:t>DP</a:t>
            </a:r>
            <a:r>
              <a:rPr lang="zh-CN" altLang="en-US" sz="2400"/>
              <a:t>）</a:t>
            </a:r>
            <a:endParaRPr lang="zh-CN" altLang="en-US" sz="2400"/>
          </a:p>
        </p:txBody>
      </p:sp>
      <p:pic>
        <p:nvPicPr>
          <p:cNvPr id="13" name="图片 12"/>
          <p:cNvPicPr>
            <a:picLocks noChangeAspect="1"/>
          </p:cNvPicPr>
          <p:nvPr/>
        </p:nvPicPr>
        <p:blipFill>
          <a:blip r:embed="rId4"/>
          <a:stretch>
            <a:fillRect/>
          </a:stretch>
        </p:blipFill>
        <p:spPr>
          <a:xfrm>
            <a:off x="297180" y="5192395"/>
            <a:ext cx="10525125" cy="96012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135890" y="438150"/>
            <a:ext cx="10868025" cy="460375"/>
          </a:xfrm>
          <a:prstGeom prst="rect">
            <a:avLst/>
          </a:prstGeom>
          <a:noFill/>
        </p:spPr>
        <p:txBody>
          <a:bodyPr wrap="square" rtlCol="0" anchor="t">
            <a:spAutoFit/>
          </a:bodyPr>
          <a:p>
            <a:r>
              <a:rPr lang="zh-CN" altLang="en-US" sz="2400">
                <a:solidFill>
                  <a:schemeClr val="tx1"/>
                </a:solidFill>
                <a:sym typeface="+mn-ea"/>
              </a:rPr>
              <a:t>完整问题被分解为子问题</a:t>
            </a:r>
            <a:endParaRPr lang="zh-CN" altLang="en-US" sz="2400">
              <a:solidFill>
                <a:schemeClr val="tx1"/>
              </a:solidFill>
              <a:sym typeface="+mn-ea"/>
            </a:endParaRPr>
          </a:p>
        </p:txBody>
      </p:sp>
      <p:grpSp>
        <p:nvGrpSpPr>
          <p:cNvPr id="8" name="组合 7"/>
          <p:cNvGrpSpPr/>
          <p:nvPr/>
        </p:nvGrpSpPr>
        <p:grpSpPr>
          <a:xfrm>
            <a:off x="3348990" y="1271905"/>
            <a:ext cx="6719570" cy="2249170"/>
            <a:chOff x="0" y="1915"/>
            <a:chExt cx="10582" cy="3542"/>
          </a:xfrm>
        </p:grpSpPr>
        <p:pic>
          <p:nvPicPr>
            <p:cNvPr id="2" name="图片 1" descr="%E6%88%AA%E5%B1%8F2024-01-01_15.06.46"/>
            <p:cNvPicPr>
              <a:picLocks noChangeAspect="1"/>
            </p:cNvPicPr>
            <p:nvPr/>
          </p:nvPicPr>
          <p:blipFill>
            <a:blip r:embed="rId2"/>
            <a:srcRect l="32943" r="3653" b="57334"/>
            <a:stretch>
              <a:fillRect/>
            </a:stretch>
          </p:blipFill>
          <p:spPr>
            <a:xfrm>
              <a:off x="2686" y="1915"/>
              <a:ext cx="7897" cy="3543"/>
            </a:xfrm>
            <a:prstGeom prst="rect">
              <a:avLst/>
            </a:prstGeom>
          </p:spPr>
        </p:pic>
        <p:pic>
          <p:nvPicPr>
            <p:cNvPr id="4" name="图片 3" descr="%E6%88%AA%E5%B1%8F2024-01-01_15.06.46"/>
            <p:cNvPicPr>
              <a:picLocks noChangeAspect="1"/>
            </p:cNvPicPr>
            <p:nvPr/>
          </p:nvPicPr>
          <p:blipFill>
            <a:blip r:embed="rId2"/>
            <a:srcRect l="6182" t="11693" r="71250" b="62620"/>
            <a:stretch>
              <a:fillRect/>
            </a:stretch>
          </p:blipFill>
          <p:spPr>
            <a:xfrm>
              <a:off x="0" y="2620"/>
              <a:ext cx="2917" cy="2133"/>
            </a:xfrm>
            <a:prstGeom prst="rect">
              <a:avLst/>
            </a:prstGeom>
          </p:spPr>
        </p:pic>
      </p:grpSp>
      <p:sp>
        <p:nvSpPr>
          <p:cNvPr id="7" name="文本框 6"/>
          <p:cNvSpPr txBox="1"/>
          <p:nvPr>
            <p:custDataLst>
              <p:tags r:id="rId3"/>
            </p:custDataLst>
          </p:nvPr>
        </p:nvSpPr>
        <p:spPr>
          <a:xfrm>
            <a:off x="135890" y="4005580"/>
            <a:ext cx="10868025" cy="1198880"/>
          </a:xfrm>
          <a:prstGeom prst="rect">
            <a:avLst/>
          </a:prstGeom>
          <a:noFill/>
        </p:spPr>
        <p:txBody>
          <a:bodyPr wrap="square" rtlCol="0" anchor="t">
            <a:spAutoFit/>
          </a:bodyPr>
          <a:p>
            <a:r>
              <a:rPr lang="en-US" altLang="zh-CN" sz="2400">
                <a:solidFill>
                  <a:schemeClr val="tx1"/>
                </a:solidFill>
                <a:sym typeface="+mn-ea"/>
              </a:rPr>
              <a:t>inter-op pass </a:t>
            </a:r>
            <a:r>
              <a:rPr lang="zh-CN" altLang="en-US" sz="2400">
                <a:solidFill>
                  <a:schemeClr val="tx1"/>
                </a:solidFill>
                <a:sym typeface="+mn-ea"/>
              </a:rPr>
              <a:t>为</a:t>
            </a:r>
            <a:r>
              <a:rPr lang="en-US" altLang="zh-CN" sz="2400">
                <a:solidFill>
                  <a:schemeClr val="tx1"/>
                </a:solidFill>
                <a:sym typeface="+mn-ea"/>
              </a:rPr>
              <a:t> intra-op pass </a:t>
            </a:r>
            <a:r>
              <a:rPr lang="zh-CN" altLang="en-US" sz="2400">
                <a:solidFill>
                  <a:schemeClr val="tx1"/>
                </a:solidFill>
                <a:sym typeface="+mn-ea"/>
              </a:rPr>
              <a:t>（</a:t>
            </a:r>
            <a:r>
              <a:rPr lang="en-US" altLang="zh-CN" sz="2400">
                <a:solidFill>
                  <a:schemeClr val="tx1"/>
                </a:solidFill>
                <a:sym typeface="+mn-ea"/>
              </a:rPr>
              <a:t>DP</a:t>
            </a:r>
            <a:r>
              <a:rPr lang="zh-CN" altLang="en-US" sz="2400">
                <a:solidFill>
                  <a:schemeClr val="tx1"/>
                </a:solidFill>
                <a:sym typeface="+mn-ea"/>
              </a:rPr>
              <a:t>求解）提供</a:t>
            </a:r>
            <a:r>
              <a:rPr lang="en-US" altLang="zh-CN" sz="2400">
                <a:solidFill>
                  <a:schemeClr val="tx1"/>
                </a:solidFill>
                <a:sym typeface="+mn-ea"/>
              </a:rPr>
              <a:t> stage-mesh pair</a:t>
            </a:r>
            <a:endParaRPr lang="en-US" altLang="zh-CN" sz="2400">
              <a:solidFill>
                <a:schemeClr val="tx1"/>
              </a:solidFill>
              <a:sym typeface="+mn-ea"/>
            </a:endParaRPr>
          </a:p>
          <a:p>
            <a:r>
              <a:rPr lang="en-US" altLang="zh-CN" sz="2400">
                <a:sym typeface="+mn-ea"/>
              </a:rPr>
              <a:t>intra-op pass </a:t>
            </a:r>
            <a:r>
              <a:rPr lang="zh-CN" altLang="en-US" sz="2400">
                <a:sym typeface="+mn-ea"/>
              </a:rPr>
              <a:t>为</a:t>
            </a:r>
            <a:r>
              <a:rPr lang="en-US" altLang="zh-CN" sz="2400">
                <a:sym typeface="+mn-ea"/>
              </a:rPr>
              <a:t> inter-op pass </a:t>
            </a:r>
            <a:r>
              <a:rPr lang="zh-CN" altLang="en-US" sz="2400">
                <a:sym typeface="+mn-ea"/>
              </a:rPr>
              <a:t>（</a:t>
            </a:r>
            <a:r>
              <a:rPr lang="en-US" altLang="zh-CN" sz="2400">
                <a:sym typeface="+mn-ea"/>
              </a:rPr>
              <a:t>ILP</a:t>
            </a:r>
            <a:r>
              <a:rPr lang="zh-CN" altLang="en-US" sz="2400">
                <a:sym typeface="+mn-ea"/>
              </a:rPr>
              <a:t>求解）提供</a:t>
            </a:r>
            <a:r>
              <a:rPr lang="en-US" altLang="zh-CN" sz="2400">
                <a:sym typeface="+mn-ea"/>
              </a:rPr>
              <a:t>t_i</a:t>
            </a:r>
            <a:r>
              <a:rPr lang="zh-CN" altLang="en-US" sz="2400">
                <a:sym typeface="+mn-ea"/>
              </a:rPr>
              <a:t>，来更新</a:t>
            </a:r>
            <a:r>
              <a:rPr lang="en-US" altLang="zh-CN" sz="2400">
                <a:sym typeface="+mn-ea"/>
              </a:rPr>
              <a:t> stage-mesh pair </a:t>
            </a:r>
            <a:r>
              <a:rPr lang="zh-CN" altLang="en-US" sz="2400">
                <a:sym typeface="+mn-ea"/>
              </a:rPr>
              <a:t>的划分</a:t>
            </a:r>
            <a:endParaRPr lang="zh-CN" altLang="en-US" sz="2400">
              <a:solidFill>
                <a:schemeClr val="tx1"/>
              </a:solidFill>
              <a:sym typeface="+mn-ea"/>
            </a:endParaRPr>
          </a:p>
        </p:txBody>
      </p:sp>
      <p:pic>
        <p:nvPicPr>
          <p:cNvPr id="5" name="图片 4"/>
          <p:cNvPicPr>
            <a:picLocks noChangeAspect="1"/>
          </p:cNvPicPr>
          <p:nvPr/>
        </p:nvPicPr>
        <p:blipFill>
          <a:blip r:embed="rId4"/>
          <a:stretch>
            <a:fillRect/>
          </a:stretch>
        </p:blipFill>
        <p:spPr>
          <a:xfrm>
            <a:off x="697865" y="1624330"/>
            <a:ext cx="1897380" cy="189738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135890" y="438150"/>
            <a:ext cx="10868025" cy="460375"/>
          </a:xfrm>
          <a:prstGeom prst="rect">
            <a:avLst/>
          </a:prstGeom>
          <a:noFill/>
        </p:spPr>
        <p:txBody>
          <a:bodyPr wrap="square" rtlCol="0" anchor="t">
            <a:spAutoFit/>
          </a:bodyPr>
          <a:p>
            <a:r>
              <a:rPr lang="zh-CN" altLang="en-US" sz="2400">
                <a:solidFill>
                  <a:schemeClr val="tx1"/>
                </a:solidFill>
                <a:sym typeface="+mn-ea"/>
              </a:rPr>
              <a:t>问题这么复杂，编译时间却较短</a:t>
            </a:r>
            <a:endParaRPr lang="en-US" altLang="zh-CN" sz="2400">
              <a:solidFill>
                <a:schemeClr val="tx1"/>
              </a:solidFill>
              <a:sym typeface="+mn-ea"/>
            </a:endParaRPr>
          </a:p>
        </p:txBody>
      </p:sp>
      <p:pic>
        <p:nvPicPr>
          <p:cNvPr id="5" name="图片 4"/>
          <p:cNvPicPr>
            <a:picLocks noChangeAspect="1"/>
          </p:cNvPicPr>
          <p:nvPr/>
        </p:nvPicPr>
        <p:blipFill>
          <a:blip r:embed="rId2"/>
          <a:stretch>
            <a:fillRect/>
          </a:stretch>
        </p:blipFill>
        <p:spPr>
          <a:xfrm>
            <a:off x="591185" y="1005205"/>
            <a:ext cx="8791575" cy="3707765"/>
          </a:xfrm>
          <a:prstGeom prst="rect">
            <a:avLst/>
          </a:prstGeom>
        </p:spPr>
      </p:pic>
      <p:sp>
        <p:nvSpPr>
          <p:cNvPr id="9" name="文本框 8"/>
          <p:cNvSpPr txBox="1"/>
          <p:nvPr>
            <p:custDataLst>
              <p:tags r:id="rId3"/>
            </p:custDataLst>
          </p:nvPr>
        </p:nvSpPr>
        <p:spPr>
          <a:xfrm>
            <a:off x="412115" y="4819650"/>
            <a:ext cx="10868025" cy="1198880"/>
          </a:xfrm>
          <a:prstGeom prst="rect">
            <a:avLst/>
          </a:prstGeom>
          <a:noFill/>
        </p:spPr>
        <p:txBody>
          <a:bodyPr wrap="square" rtlCol="0" anchor="t">
            <a:spAutoFit/>
          </a:bodyPr>
          <a:p>
            <a:r>
              <a:rPr lang="zh-CN" altLang="en-US" sz="2400">
                <a:solidFill>
                  <a:schemeClr val="tx1"/>
                </a:solidFill>
                <a:sym typeface="+mn-ea"/>
              </a:rPr>
              <a:t>重要的技术：</a:t>
            </a:r>
            <a:endParaRPr lang="zh-CN" altLang="en-US" sz="2400">
              <a:solidFill>
                <a:schemeClr val="tx1"/>
              </a:solidFill>
              <a:sym typeface="+mn-ea"/>
            </a:endParaRPr>
          </a:p>
          <a:p>
            <a:r>
              <a:rPr lang="en-US" altLang="zh-CN" sz="2400">
                <a:solidFill>
                  <a:schemeClr val="tx1"/>
                </a:solidFill>
                <a:sym typeface="+mn-ea"/>
              </a:rPr>
              <a:t>- operator clustering -&gt; </a:t>
            </a:r>
            <a:r>
              <a:rPr lang="zh-CN" altLang="en-US" sz="2400">
                <a:solidFill>
                  <a:schemeClr val="tx1"/>
                </a:solidFill>
                <a:sym typeface="+mn-ea"/>
              </a:rPr>
              <a:t>减小图规模，减少通信</a:t>
            </a:r>
            <a:endParaRPr lang="en-US" altLang="zh-CN" sz="2400">
              <a:solidFill>
                <a:schemeClr val="tx1"/>
              </a:solidFill>
              <a:sym typeface="+mn-ea"/>
            </a:endParaRPr>
          </a:p>
          <a:p>
            <a:r>
              <a:rPr lang="en-US" altLang="zh-CN" sz="2400">
                <a:solidFill>
                  <a:schemeClr val="tx1"/>
                </a:solidFill>
                <a:sym typeface="+mn-ea"/>
              </a:rPr>
              <a:t>- early pruning -&gt; </a:t>
            </a:r>
            <a:r>
              <a:rPr lang="en-US" sz="2400">
                <a:sym typeface="+mn-ea"/>
              </a:rPr>
              <a:t>inter-op pass</a:t>
            </a:r>
            <a:r>
              <a:rPr lang="zh-CN" altLang="en-US" sz="2400">
                <a:sym typeface="+mn-ea"/>
              </a:rPr>
              <a:t>的求解需要枚举</a:t>
            </a:r>
            <a:r>
              <a:rPr lang="en-US" altLang="zh-CN" sz="2400">
                <a:sym typeface="+mn-ea"/>
              </a:rPr>
              <a:t>t_max</a:t>
            </a:r>
            <a:r>
              <a:rPr lang="zh-CN" altLang="en-US" sz="2400">
                <a:sym typeface="+mn-ea"/>
              </a:rPr>
              <a:t>，提前剪枝性能较差点</a:t>
            </a:r>
            <a:endParaRPr lang="zh-CN" altLang="en-US" sz="2400">
              <a:solidFill>
                <a:schemeClr val="tx1"/>
              </a:solidFill>
              <a:sym typeface="+mn-ea"/>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524000" y="753110"/>
            <a:ext cx="9867900" cy="2186940"/>
          </a:xfrm>
        </p:spPr>
        <p:txBody>
          <a:bodyPr>
            <a:noAutofit/>
          </a:bodyPr>
          <a:p>
            <a:r>
              <a:rPr sz="2800"/>
              <a:t>Auto-Parallelizing Large Models with Rhino: A Systematic Approach on Production AI Platform</a:t>
            </a:r>
            <a:endParaRPr sz="2800"/>
          </a:p>
        </p:txBody>
      </p:sp>
      <p:sp>
        <p:nvSpPr>
          <p:cNvPr id="3" name="副标题 2"/>
          <p:cNvSpPr>
            <a:spLocks noGrp="1"/>
          </p:cNvSpPr>
          <p:nvPr>
            <p:ph type="subTitle" idx="1"/>
          </p:nvPr>
        </p:nvSpPr>
        <p:spPr>
          <a:xfrm>
            <a:off x="1120775" y="3602355"/>
            <a:ext cx="10270490" cy="1655445"/>
          </a:xfrm>
        </p:spPr>
        <p:txBody>
          <a:bodyPr/>
          <a:p>
            <a:r>
              <a:rPr lang="en-US" altLang="zh-CN"/>
              <a:t>Alibaba TePDist</a:t>
            </a:r>
            <a:endParaRPr lang="en-US" altLang="zh-CN"/>
          </a:p>
          <a:p>
            <a:r>
              <a:rPr lang="zh-CN" altLang="en-US"/>
              <a:t>在</a:t>
            </a:r>
            <a:r>
              <a:rPr lang="en-US" altLang="zh-CN"/>
              <a:t>HLO IR</a:t>
            </a:r>
            <a:r>
              <a:rPr lang="zh-CN" altLang="en-US"/>
              <a:t>上实现数据并行、张量并行、流水并行化的策略搜索</a:t>
            </a:r>
            <a:endParaRPr lang="zh-CN" altLang="en-US"/>
          </a:p>
          <a:p>
            <a:r>
              <a:rPr lang="zh-CN"/>
              <a:t>将搜索问题分解为多个子问题，再解决子问题</a:t>
            </a:r>
            <a:endParaRPr lang="zh-CN"/>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1111250" y="851535"/>
            <a:ext cx="8952230" cy="5558155"/>
          </a:xfrm>
          <a:prstGeom prst="rect">
            <a:avLst/>
          </a:prstGeom>
        </p:spPr>
      </p:pic>
      <p:sp>
        <p:nvSpPr>
          <p:cNvPr id="4" name="文本框 3"/>
          <p:cNvSpPr txBox="1"/>
          <p:nvPr/>
        </p:nvSpPr>
        <p:spPr>
          <a:xfrm>
            <a:off x="470535" y="178435"/>
            <a:ext cx="10696575" cy="460375"/>
          </a:xfrm>
          <a:prstGeom prst="rect">
            <a:avLst/>
          </a:prstGeom>
          <a:noFill/>
        </p:spPr>
        <p:txBody>
          <a:bodyPr wrap="square" rtlCol="0" anchor="t">
            <a:spAutoFit/>
          </a:bodyPr>
          <a:p>
            <a:r>
              <a:rPr lang="zh-CN" altLang="en-US" sz="2400"/>
              <a:t>使用 client/server mode实现分布式策略和模型描述解耦</a:t>
            </a:r>
            <a:endParaRPr lang="zh-CN" altLang="en-US" sz="24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90525" y="396875"/>
            <a:ext cx="10696575" cy="829945"/>
          </a:xfrm>
          <a:prstGeom prst="rect">
            <a:avLst/>
          </a:prstGeom>
          <a:noFill/>
        </p:spPr>
        <p:txBody>
          <a:bodyPr wrap="square" rtlCol="0" anchor="t">
            <a:spAutoFit/>
          </a:bodyPr>
          <a:p>
            <a:r>
              <a:rPr lang="zh-CN" altLang="en-US" sz="2400"/>
              <a:t>用户的输入被转化</a:t>
            </a:r>
            <a:r>
              <a:rPr lang="en-US" altLang="zh-CN" sz="2400">
                <a:sym typeface="+mn-ea"/>
              </a:rPr>
              <a:t>HLO IR </a:t>
            </a:r>
            <a:r>
              <a:rPr lang="en-US" altLang="zh-CN" sz="2400"/>
              <a:t>DAG</a:t>
            </a:r>
            <a:endParaRPr lang="en-US" altLang="zh-CN" sz="2400"/>
          </a:p>
          <a:p>
            <a:r>
              <a:rPr lang="zh-CN" altLang="en-US" sz="2400"/>
              <a:t>任务被分为三种粒度</a:t>
            </a:r>
            <a:r>
              <a:rPr lang="en-US" altLang="zh-CN" sz="2400"/>
              <a:t>—</a:t>
            </a:r>
            <a:r>
              <a:rPr lang="zh-CN" altLang="en-US" sz="2400"/>
              <a:t>：</a:t>
            </a:r>
            <a:r>
              <a:rPr lang="en-US" altLang="zh-CN" sz="2400"/>
              <a:t>cone</a:t>
            </a:r>
            <a:r>
              <a:rPr lang="zh-CN" altLang="en-US" sz="2400"/>
              <a:t>、</a:t>
            </a:r>
            <a:r>
              <a:rPr lang="en-US" altLang="zh-CN" sz="2400"/>
              <a:t>segement</a:t>
            </a:r>
            <a:r>
              <a:rPr lang="zh-CN" altLang="en-US" sz="2400"/>
              <a:t>、</a:t>
            </a:r>
            <a:r>
              <a:rPr lang="en-US" altLang="zh-CN" sz="2400"/>
              <a:t>overall graph </a:t>
            </a:r>
            <a:endParaRPr lang="en-US" altLang="zh-CN" sz="2400"/>
          </a:p>
        </p:txBody>
      </p:sp>
      <p:pic>
        <p:nvPicPr>
          <p:cNvPr id="3" name="图片 2"/>
          <p:cNvPicPr>
            <a:picLocks noChangeAspect="1"/>
          </p:cNvPicPr>
          <p:nvPr/>
        </p:nvPicPr>
        <p:blipFill>
          <a:blip r:embed="rId1"/>
          <a:stretch>
            <a:fillRect/>
          </a:stretch>
        </p:blipFill>
        <p:spPr>
          <a:xfrm>
            <a:off x="1087755" y="1543050"/>
            <a:ext cx="8065135" cy="4447540"/>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00380" y="297815"/>
            <a:ext cx="10696575" cy="1198880"/>
          </a:xfrm>
          <a:prstGeom prst="rect">
            <a:avLst/>
          </a:prstGeom>
          <a:noFill/>
        </p:spPr>
        <p:txBody>
          <a:bodyPr wrap="square" rtlCol="0" anchor="t">
            <a:spAutoFit/>
          </a:bodyPr>
          <a:p>
            <a:r>
              <a:rPr lang="en-US" sz="2400">
                <a:solidFill>
                  <a:srgbClr val="FF0000"/>
                </a:solidFill>
              </a:rPr>
              <a:t>overall graph -&gt; segemanet</a:t>
            </a:r>
            <a:endParaRPr lang="en-US" sz="2400">
              <a:solidFill>
                <a:srgbClr val="FF0000"/>
              </a:solidFill>
            </a:endParaRPr>
          </a:p>
          <a:p>
            <a:r>
              <a:rPr lang="en-US" sz="2400"/>
              <a:t>- 大模型在结构上重复堆叠，可以划分为多个</a:t>
            </a:r>
            <a:r>
              <a:rPr lang="zh-CN" altLang="en-US" sz="2400"/>
              <a:t>类似</a:t>
            </a:r>
            <a:r>
              <a:rPr lang="en-US" sz="2400"/>
              <a:t>layer</a:t>
            </a:r>
            <a:r>
              <a:rPr lang="zh-CN" altLang="en-US" sz="2400"/>
              <a:t>的结构</a:t>
            </a:r>
            <a:r>
              <a:rPr lang="en-US" sz="2400"/>
              <a:t>。</a:t>
            </a:r>
            <a:endParaRPr lang="en-US" sz="2400"/>
          </a:p>
          <a:p>
            <a:r>
              <a:rPr lang="en-US" sz="2400">
                <a:solidFill>
                  <a:schemeClr val="tx1"/>
                </a:solidFill>
              </a:rPr>
              <a:t>- </a:t>
            </a:r>
            <a:r>
              <a:rPr sz="2400">
                <a:solidFill>
                  <a:schemeClr val="tx1"/>
                </a:solidFill>
              </a:rPr>
              <a:t>将整体模型划分为近似线性的多个Segment</a:t>
            </a:r>
            <a:r>
              <a:rPr sz="2400"/>
              <a:t>，以获得全图通信开销最小</a:t>
            </a:r>
            <a:endParaRPr sz="2400"/>
          </a:p>
        </p:txBody>
      </p:sp>
      <p:pic>
        <p:nvPicPr>
          <p:cNvPr id="5" name="图片 4"/>
          <p:cNvPicPr>
            <a:picLocks noChangeAspect="1"/>
          </p:cNvPicPr>
          <p:nvPr/>
        </p:nvPicPr>
        <p:blipFill>
          <a:blip r:embed="rId1"/>
          <a:stretch>
            <a:fillRect/>
          </a:stretch>
        </p:blipFill>
        <p:spPr>
          <a:xfrm>
            <a:off x="500380" y="1548765"/>
            <a:ext cx="2748280" cy="5082540"/>
          </a:xfrm>
          <a:prstGeom prst="rect">
            <a:avLst/>
          </a:prstGeom>
        </p:spPr>
      </p:pic>
      <p:pic>
        <p:nvPicPr>
          <p:cNvPr id="6" name="图片 5"/>
          <p:cNvPicPr>
            <a:picLocks noChangeAspect="1"/>
          </p:cNvPicPr>
          <p:nvPr/>
        </p:nvPicPr>
        <p:blipFill>
          <a:blip r:embed="rId2"/>
          <a:stretch>
            <a:fillRect/>
          </a:stretch>
        </p:blipFill>
        <p:spPr>
          <a:xfrm>
            <a:off x="3788410" y="1866265"/>
            <a:ext cx="8065135" cy="4447540"/>
          </a:xfrm>
          <a:prstGeom prst="rect">
            <a:avLst/>
          </a:prstGeom>
        </p:spPr>
      </p:pic>
      <p:sp>
        <p:nvSpPr>
          <p:cNvPr id="7" name="矩形 6"/>
          <p:cNvSpPr/>
          <p:nvPr/>
        </p:nvSpPr>
        <p:spPr>
          <a:xfrm>
            <a:off x="1081405" y="4561205"/>
            <a:ext cx="1444625" cy="859155"/>
          </a:xfrm>
          <a:prstGeom prst="rect">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nvSpPr>
        <p:spPr>
          <a:xfrm>
            <a:off x="1363345" y="2477135"/>
            <a:ext cx="981075" cy="363855"/>
          </a:xfrm>
          <a:prstGeom prst="rect">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8"/>
          <p:cNvSpPr/>
          <p:nvPr/>
        </p:nvSpPr>
        <p:spPr>
          <a:xfrm>
            <a:off x="1158240" y="3289300"/>
            <a:ext cx="1438275" cy="1107440"/>
          </a:xfrm>
          <a:prstGeom prst="rect">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矩形 9"/>
          <p:cNvSpPr/>
          <p:nvPr/>
        </p:nvSpPr>
        <p:spPr>
          <a:xfrm>
            <a:off x="1151890" y="5584825"/>
            <a:ext cx="1444625" cy="847725"/>
          </a:xfrm>
          <a:prstGeom prst="rect">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90220" y="725170"/>
            <a:ext cx="10696575" cy="3415030"/>
          </a:xfrm>
          <a:prstGeom prst="rect">
            <a:avLst/>
          </a:prstGeom>
          <a:noFill/>
        </p:spPr>
        <p:txBody>
          <a:bodyPr wrap="square" rtlCol="0" anchor="t">
            <a:spAutoFit/>
          </a:bodyPr>
          <a:p>
            <a:r>
              <a:rPr lang="en-US" sz="2400">
                <a:solidFill>
                  <a:srgbClr val="FF0000"/>
                </a:solidFill>
              </a:rPr>
              <a:t>segement -&gt; cone</a:t>
            </a:r>
            <a:endParaRPr lang="en-US" sz="2400">
              <a:solidFill>
                <a:srgbClr val="FF0000"/>
              </a:solidFill>
            </a:endParaRPr>
          </a:p>
          <a:p>
            <a:r>
              <a:rPr lang="en-US" sz="2400"/>
              <a:t>- </a:t>
            </a:r>
            <a:r>
              <a:rPr lang="en-US" sz="2400">
                <a:sym typeface="+mn-ea"/>
              </a:rPr>
              <a:t>由root（多个节点/计算量很大）和非root节点组成，一般呈现倒三角</a:t>
            </a:r>
            <a:endParaRPr lang="en-US" sz="2400"/>
          </a:p>
          <a:p>
            <a:endParaRPr lang="en-US" sz="2400"/>
          </a:p>
          <a:p>
            <a:endParaRPr lang="en-US" sz="2400"/>
          </a:p>
          <a:p>
            <a:endParaRPr lang="en-US" sz="2400"/>
          </a:p>
          <a:p>
            <a:endParaRPr lang="en-US" sz="2400"/>
          </a:p>
          <a:p>
            <a:endParaRPr lang="en-US" sz="2400"/>
          </a:p>
          <a:p>
            <a:r>
              <a:rPr lang="en-US" sz="2400"/>
              <a:t>- </a:t>
            </a:r>
            <a:r>
              <a:rPr lang="zh-CN" altLang="en-US" sz="2400"/>
              <a:t>在</a:t>
            </a:r>
            <a:r>
              <a:rPr lang="en-US" altLang="zh-CN" sz="2400"/>
              <a:t>segement</a:t>
            </a:r>
            <a:r>
              <a:rPr lang="zh-CN" altLang="en-US" sz="2400"/>
              <a:t>中如何划分出</a:t>
            </a:r>
            <a:r>
              <a:rPr lang="en-US" altLang="zh-CN" sz="2400"/>
              <a:t>cone</a:t>
            </a:r>
            <a:r>
              <a:rPr lang="zh-CN" altLang="en-US" sz="2400"/>
              <a:t>？</a:t>
            </a:r>
            <a:endParaRPr lang="zh-CN" altLang="en-US" sz="2400"/>
          </a:p>
          <a:p>
            <a:r>
              <a:rPr lang="zh-CN" altLang="en-US" sz="2400"/>
              <a:t>最小化通信开销，使用ILP solver来获得该segment的切分策略</a:t>
            </a:r>
            <a:endParaRPr lang="zh-CN" altLang="en-US" sz="2400"/>
          </a:p>
        </p:txBody>
      </p:sp>
      <p:pic>
        <p:nvPicPr>
          <p:cNvPr id="2" name="图片 1"/>
          <p:cNvPicPr>
            <a:picLocks noChangeAspect="1"/>
          </p:cNvPicPr>
          <p:nvPr/>
        </p:nvPicPr>
        <p:blipFill>
          <a:blip r:embed="rId1"/>
          <a:srcRect b="39806"/>
          <a:stretch>
            <a:fillRect/>
          </a:stretch>
        </p:blipFill>
        <p:spPr>
          <a:xfrm>
            <a:off x="1969770" y="4039870"/>
            <a:ext cx="8065135" cy="2677160"/>
          </a:xfrm>
          <a:prstGeom prst="rect">
            <a:avLst/>
          </a:prstGeom>
        </p:spPr>
      </p:pic>
      <p:pic>
        <p:nvPicPr>
          <p:cNvPr id="3" name="图片 2"/>
          <p:cNvPicPr>
            <a:picLocks noChangeAspect="1"/>
          </p:cNvPicPr>
          <p:nvPr/>
        </p:nvPicPr>
        <p:blipFill>
          <a:blip r:embed="rId1"/>
          <a:srcRect r="35761" b="70660"/>
          <a:stretch>
            <a:fillRect/>
          </a:stretch>
        </p:blipFill>
        <p:spPr>
          <a:xfrm>
            <a:off x="2306320" y="1696085"/>
            <a:ext cx="5180965" cy="1304925"/>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90220" y="725170"/>
            <a:ext cx="10696575" cy="3415030"/>
          </a:xfrm>
          <a:prstGeom prst="rect">
            <a:avLst/>
          </a:prstGeom>
          <a:noFill/>
        </p:spPr>
        <p:txBody>
          <a:bodyPr wrap="square" rtlCol="0" anchor="t">
            <a:spAutoFit/>
          </a:bodyPr>
          <a:p>
            <a:r>
              <a:rPr lang="en-US" sz="2400"/>
              <a:t>cone -&gt; op</a:t>
            </a:r>
            <a:endParaRPr lang="en-US" sz="2400"/>
          </a:p>
          <a:p>
            <a:r>
              <a:rPr lang="en-US" sz="2400"/>
              <a:t>- 由root（多个节点/计算量很大）和非root节点组成，一般呈现倒三角</a:t>
            </a:r>
            <a:endParaRPr lang="en-US" sz="2400"/>
          </a:p>
          <a:p>
            <a:endParaRPr lang="en-US" sz="2400"/>
          </a:p>
          <a:p>
            <a:endParaRPr lang="en-US" sz="2400"/>
          </a:p>
          <a:p>
            <a:endParaRPr lang="en-US" sz="2400"/>
          </a:p>
          <a:p>
            <a:endParaRPr lang="en-US" sz="2400"/>
          </a:p>
          <a:p>
            <a:endParaRPr lang="en-US" sz="2400"/>
          </a:p>
          <a:p>
            <a:r>
              <a:rPr lang="en-US" sz="2400"/>
              <a:t>- </a:t>
            </a:r>
            <a:r>
              <a:rPr lang="zh-CN" altLang="en-US" sz="2400"/>
              <a:t>如何确定每个</a:t>
            </a:r>
            <a:r>
              <a:rPr lang="en-US" altLang="zh-CN" sz="2400"/>
              <a:t>cone</a:t>
            </a:r>
            <a:r>
              <a:rPr lang="zh-CN" altLang="en-US" sz="2400"/>
              <a:t>的开销</a:t>
            </a:r>
            <a:endParaRPr lang="zh-CN" altLang="en-US" sz="2400"/>
          </a:p>
          <a:p>
            <a:r>
              <a:rPr lang="zh-CN" altLang="en-US" sz="2400"/>
              <a:t>枚举root的切分策略，cone内其余op按照通信最小选择（贪心/DP）</a:t>
            </a:r>
            <a:endParaRPr lang="zh-CN" altLang="en-US" sz="2400"/>
          </a:p>
        </p:txBody>
      </p:sp>
      <p:pic>
        <p:nvPicPr>
          <p:cNvPr id="3" name="图片 2"/>
          <p:cNvPicPr>
            <a:picLocks noChangeAspect="1"/>
          </p:cNvPicPr>
          <p:nvPr/>
        </p:nvPicPr>
        <p:blipFill>
          <a:blip r:embed="rId1"/>
          <a:srcRect r="35761" b="70660"/>
          <a:stretch>
            <a:fillRect/>
          </a:stretch>
        </p:blipFill>
        <p:spPr>
          <a:xfrm>
            <a:off x="2390775" y="1732280"/>
            <a:ext cx="5180965" cy="1304925"/>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 name="图片 17" descr="TePDist"/>
          <p:cNvPicPr>
            <a:picLocks noChangeAspect="1"/>
          </p:cNvPicPr>
          <p:nvPr/>
        </p:nvPicPr>
        <p:blipFill>
          <a:blip r:embed="rId1"/>
          <a:stretch>
            <a:fillRect/>
          </a:stretch>
        </p:blipFill>
        <p:spPr>
          <a:xfrm>
            <a:off x="1941195" y="547370"/>
            <a:ext cx="7384415" cy="5763260"/>
          </a:xfrm>
          <a:prstGeom prst="rect">
            <a:avLst/>
          </a:prstGeom>
        </p:spPr>
      </p:pic>
      <p:sp>
        <p:nvSpPr>
          <p:cNvPr id="4" name="文本框 3"/>
          <p:cNvSpPr txBox="1"/>
          <p:nvPr/>
        </p:nvSpPr>
        <p:spPr>
          <a:xfrm>
            <a:off x="1835150" y="4287520"/>
            <a:ext cx="847090" cy="460375"/>
          </a:xfrm>
          <a:prstGeom prst="rect">
            <a:avLst/>
          </a:prstGeom>
          <a:noFill/>
        </p:spPr>
        <p:txBody>
          <a:bodyPr wrap="square" rtlCol="0" anchor="t">
            <a:spAutoFit/>
          </a:bodyPr>
          <a:p>
            <a:r>
              <a:rPr lang="en-US" altLang="zh-CN" sz="2400">
                <a:solidFill>
                  <a:srgbClr val="FF0000"/>
                </a:solidFill>
              </a:rPr>
              <a:t>DP</a:t>
            </a:r>
            <a:endParaRPr lang="en-US" altLang="zh-CN" sz="2400">
              <a:solidFill>
                <a:srgbClr val="FF0000"/>
              </a:solidFill>
            </a:endParaRPr>
          </a:p>
        </p:txBody>
      </p:sp>
      <p:sp>
        <p:nvSpPr>
          <p:cNvPr id="2" name="文本框 1"/>
          <p:cNvSpPr txBox="1"/>
          <p:nvPr/>
        </p:nvSpPr>
        <p:spPr>
          <a:xfrm>
            <a:off x="6130290" y="4051300"/>
            <a:ext cx="847090" cy="460375"/>
          </a:xfrm>
          <a:prstGeom prst="rect">
            <a:avLst/>
          </a:prstGeom>
          <a:noFill/>
        </p:spPr>
        <p:txBody>
          <a:bodyPr wrap="square" rtlCol="0" anchor="t">
            <a:spAutoFit/>
          </a:bodyPr>
          <a:p>
            <a:r>
              <a:rPr lang="en-US" altLang="zh-CN" sz="2400">
                <a:solidFill>
                  <a:srgbClr val="FF0000"/>
                </a:solidFill>
              </a:rPr>
              <a:t>ILP</a:t>
            </a:r>
            <a:endParaRPr lang="en-US" altLang="zh-CN" sz="2400">
              <a:solidFill>
                <a:srgbClr val="FF0000"/>
              </a:solidFill>
            </a:endParaRPr>
          </a:p>
        </p:txBody>
      </p:sp>
      <p:sp>
        <p:nvSpPr>
          <p:cNvPr id="3" name="文本框 2"/>
          <p:cNvSpPr txBox="1"/>
          <p:nvPr/>
        </p:nvSpPr>
        <p:spPr>
          <a:xfrm>
            <a:off x="8226425" y="4208145"/>
            <a:ext cx="847090" cy="460375"/>
          </a:xfrm>
          <a:prstGeom prst="rect">
            <a:avLst/>
          </a:prstGeom>
          <a:noFill/>
        </p:spPr>
        <p:txBody>
          <a:bodyPr wrap="square" rtlCol="0" anchor="t">
            <a:spAutoFit/>
          </a:bodyPr>
          <a:p>
            <a:r>
              <a:rPr lang="en-US" altLang="zh-CN" sz="2400">
                <a:solidFill>
                  <a:srgbClr val="FF0000"/>
                </a:solidFill>
              </a:rPr>
              <a:t>DP</a:t>
            </a:r>
            <a:endParaRPr lang="en-US" altLang="zh-CN" sz="2400">
              <a:solidFill>
                <a:srgbClr val="FF0000"/>
              </a:solidFill>
            </a:endParaRPr>
          </a:p>
        </p:txBody>
      </p:sp>
      <p:pic>
        <p:nvPicPr>
          <p:cNvPr id="5" name="图片 4"/>
          <p:cNvPicPr>
            <a:picLocks noChangeAspect="1"/>
          </p:cNvPicPr>
          <p:nvPr/>
        </p:nvPicPr>
        <p:blipFill>
          <a:blip r:embed="rId2"/>
          <a:stretch>
            <a:fillRect/>
          </a:stretch>
        </p:blipFill>
        <p:spPr>
          <a:xfrm>
            <a:off x="939800" y="4747895"/>
            <a:ext cx="895350" cy="7143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16255" y="569595"/>
            <a:ext cx="10477500" cy="3784600"/>
          </a:xfrm>
          <a:prstGeom prst="rect">
            <a:avLst/>
          </a:prstGeom>
          <a:noFill/>
        </p:spPr>
        <p:txBody>
          <a:bodyPr wrap="square" rtlCol="0" anchor="t">
            <a:spAutoFit/>
          </a:bodyPr>
          <a:p>
            <a:r>
              <a:rPr lang="zh-CN" altLang="en-US" sz="2400"/>
              <a:t>当前痛点：</a:t>
            </a:r>
            <a:endParaRPr lang="zh-CN" altLang="en-US" sz="2400"/>
          </a:p>
          <a:p>
            <a:endParaRPr lang="zh-CN" altLang="en-US" sz="2400"/>
          </a:p>
          <a:p>
            <a:r>
              <a:rPr lang="zh-CN" altLang="en-US" sz="2400"/>
              <a:t>-</a:t>
            </a:r>
            <a:r>
              <a:rPr lang="zh-CN" altLang="en-US" sz="2400">
                <a:solidFill>
                  <a:srgbClr val="FF0000"/>
                </a:solidFill>
                <a:effectLst>
                  <a:outerShdw blurRad="38100" dist="38100" dir="2700000" algn="tl">
                    <a:srgbClr val="000000">
                      <a:alpha val="43137"/>
                    </a:srgbClr>
                  </a:outerShdw>
                </a:effectLst>
              </a:rPr>
              <a:t> 手工</a:t>
            </a:r>
            <a:r>
              <a:rPr lang="zh-CN" altLang="en-US" sz="2400"/>
              <a:t>设置分布式策略一般需要逐op或layer，依赖expert experience </a:t>
            </a:r>
            <a:endParaRPr lang="zh-CN" altLang="en-US" sz="2400"/>
          </a:p>
          <a:p>
            <a:endParaRPr lang="zh-CN" altLang="en-US" sz="2400"/>
          </a:p>
          <a:p>
            <a:r>
              <a:rPr lang="zh-CN" altLang="en-US" sz="2400"/>
              <a:t>- 设置的自动策略</a:t>
            </a:r>
            <a:r>
              <a:rPr lang="zh-CN" altLang="en-US" sz="2400">
                <a:solidFill>
                  <a:srgbClr val="FF0000"/>
                </a:solidFill>
              </a:rPr>
              <a:t>约束关系较多</a:t>
            </a:r>
            <a:r>
              <a:rPr lang="zh-CN" altLang="en-US" sz="2400"/>
              <a:t>，或者覆盖并行方法（搜索空间）较少</a:t>
            </a:r>
            <a:endParaRPr lang="zh-CN" altLang="en-US" sz="2400"/>
          </a:p>
          <a:p>
            <a:endParaRPr lang="zh-CN" altLang="en-US" sz="2400"/>
          </a:p>
          <a:p>
            <a:r>
              <a:rPr lang="zh-CN" altLang="en-US" sz="2400"/>
              <a:t>- 自动搜索算法</a:t>
            </a:r>
            <a:r>
              <a:rPr lang="zh-CN" altLang="en-US" sz="2400">
                <a:solidFill>
                  <a:srgbClr val="FF0000"/>
                </a:solidFill>
              </a:rPr>
              <a:t>耗时较长</a:t>
            </a:r>
            <a:r>
              <a:rPr lang="zh-CN" altLang="en-US" sz="2400"/>
              <a:t>，且</a:t>
            </a:r>
            <a:r>
              <a:rPr lang="zh-CN" altLang="en-US" sz="2400">
                <a:solidFill>
                  <a:srgbClr val="FF0000"/>
                </a:solidFill>
              </a:rPr>
              <a:t>耗费硬件资源</a:t>
            </a:r>
            <a:r>
              <a:rPr lang="zh-CN" altLang="en-US" sz="2400"/>
              <a:t>来衡量</a:t>
            </a:r>
            <a:endParaRPr lang="zh-CN" altLang="en-US" sz="2400"/>
          </a:p>
          <a:p>
            <a:endParaRPr lang="zh-CN" altLang="en-US" sz="2400"/>
          </a:p>
          <a:p>
            <a:r>
              <a:rPr lang="zh-CN" altLang="en-US" sz="2400"/>
              <a:t>-</a:t>
            </a:r>
            <a:r>
              <a:rPr lang="zh-CN" altLang="en-US" sz="2400">
                <a:solidFill>
                  <a:srgbClr val="FF0000"/>
                </a:solidFill>
              </a:rPr>
              <a:t> 局限于静态图</a:t>
            </a:r>
            <a:r>
              <a:rPr lang="zh-CN" altLang="en-US" sz="2400"/>
              <a:t>（当前图优化基本都需要静态图）、静态shape（张量并行时需要）</a:t>
            </a:r>
            <a:endParaRPr lang="zh-CN" altLang="en-US" sz="24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520065" y="572135"/>
            <a:ext cx="8877935" cy="5262245"/>
          </a:xfrm>
          <a:prstGeom prst="rect">
            <a:avLst/>
          </a:prstGeom>
          <a:noFill/>
        </p:spPr>
        <p:txBody>
          <a:bodyPr wrap="square" rtlCol="0" anchor="t">
            <a:spAutoFit/>
          </a:bodyPr>
          <a:p>
            <a:r>
              <a:rPr lang="zh-CN" altLang="en-US" sz="2400"/>
              <a:t>当前痛点：</a:t>
            </a:r>
            <a:endParaRPr lang="zh-CN" altLang="en-US" sz="2400"/>
          </a:p>
          <a:p>
            <a:endParaRPr lang="zh-CN" altLang="en-US" sz="2400"/>
          </a:p>
          <a:p>
            <a:r>
              <a:rPr lang="zh-CN" altLang="en-US" sz="2400"/>
              <a:t>- 手工设置分布式策略一般需要逐op或layer，依赖expert experie</a:t>
            </a:r>
            <a:r>
              <a:rPr lang="zh-CN" altLang="en-US" sz="2400">
                <a:solidFill>
                  <a:schemeClr val="tx1"/>
                </a:solidFill>
              </a:rPr>
              <a:t>nce —&gt; 合理划分任务粒度，设计自动并行策略</a:t>
            </a:r>
            <a:endParaRPr lang="zh-CN" altLang="en-US" sz="2400">
              <a:solidFill>
                <a:schemeClr val="tx1"/>
              </a:solidFill>
            </a:endParaRPr>
          </a:p>
          <a:p>
            <a:endParaRPr lang="zh-CN" altLang="en-US" sz="2400">
              <a:solidFill>
                <a:schemeClr val="tx1"/>
              </a:solidFill>
            </a:endParaRPr>
          </a:p>
          <a:p>
            <a:r>
              <a:rPr lang="zh-CN" altLang="en-US" sz="2400">
                <a:solidFill>
                  <a:schemeClr val="tx1"/>
                </a:solidFill>
              </a:rPr>
              <a:t>- 设置的自动策略约束关系较多，或者覆盖并行方法（搜索空间）较少 —&gt; 覆盖多种并行方法以及考虑device的分配</a:t>
            </a:r>
            <a:endParaRPr lang="zh-CN" altLang="en-US" sz="2400">
              <a:solidFill>
                <a:schemeClr val="tx1"/>
              </a:solidFill>
            </a:endParaRPr>
          </a:p>
          <a:p>
            <a:endParaRPr lang="zh-CN" altLang="en-US" sz="2400">
              <a:solidFill>
                <a:schemeClr val="tx1"/>
              </a:solidFill>
            </a:endParaRPr>
          </a:p>
          <a:p>
            <a:r>
              <a:rPr lang="zh-CN" altLang="en-US" sz="2400">
                <a:solidFill>
                  <a:schemeClr val="tx1"/>
                </a:solidFill>
              </a:rPr>
              <a:t>- 自动搜索算法耗时较长，且耗费硬件资源来衡量 —&gt; </a:t>
            </a:r>
            <a:r>
              <a:rPr lang="zh-CN" altLang="en-US" sz="2400">
                <a:solidFill>
                  <a:srgbClr val="FF0000"/>
                </a:solidFill>
              </a:rPr>
              <a:t>设计优秀的模拟器（</a:t>
            </a:r>
            <a:r>
              <a:rPr lang="en-US" altLang="zh-CN" sz="2400">
                <a:solidFill>
                  <a:srgbClr val="FF0000"/>
                </a:solidFill>
              </a:rPr>
              <a:t>cost model</a:t>
            </a:r>
            <a:r>
              <a:rPr lang="zh-CN" altLang="en-US" sz="2400">
                <a:solidFill>
                  <a:srgbClr val="FF0000"/>
                </a:solidFill>
              </a:rPr>
              <a:t>），例如增量衡量并行策略的优异</a:t>
            </a:r>
            <a:endParaRPr lang="zh-CN" altLang="en-US" sz="2400">
              <a:solidFill>
                <a:schemeClr val="tx1"/>
              </a:solidFill>
            </a:endParaRPr>
          </a:p>
          <a:p>
            <a:endParaRPr lang="zh-CN" altLang="en-US" sz="2400">
              <a:solidFill>
                <a:schemeClr val="tx1"/>
              </a:solidFill>
            </a:endParaRPr>
          </a:p>
          <a:p>
            <a:r>
              <a:rPr lang="zh-CN" altLang="en-US" sz="2400">
                <a:solidFill>
                  <a:schemeClr val="tx1"/>
                </a:solidFill>
              </a:rPr>
              <a:t>- 局限于静态图（当前图优化基本都需要静态图）、静态shape（张量并行时需要） —&gt; 对于动态图，提前获得几个可能的静态图，利用这些静态图的最优策略来指导动态图选择并行策略</a:t>
            </a:r>
            <a:endParaRPr lang="zh-CN" altLang="en-US" sz="2400">
              <a:solidFill>
                <a:schemeClr val="tx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524000" y="753110"/>
            <a:ext cx="9867900" cy="2186940"/>
          </a:xfrm>
        </p:spPr>
        <p:txBody>
          <a:bodyPr>
            <a:noAutofit/>
          </a:bodyPr>
          <a:p>
            <a:r>
              <a:rPr lang="en-US" sz="2800"/>
              <a:t>FlexFlow: Beyond Data and Model Parallelism for Deep Neural Networks</a:t>
            </a:r>
            <a:endParaRPr lang="en-US" sz="2800"/>
          </a:p>
        </p:txBody>
      </p:sp>
      <p:sp>
        <p:nvSpPr>
          <p:cNvPr id="3" name="副标题 2"/>
          <p:cNvSpPr>
            <a:spLocks noGrp="1"/>
          </p:cNvSpPr>
          <p:nvPr>
            <p:ph type="subTitle" idx="1"/>
          </p:nvPr>
        </p:nvSpPr>
        <p:spPr>
          <a:xfrm>
            <a:off x="1120775" y="3602355"/>
            <a:ext cx="10270490" cy="1655445"/>
          </a:xfrm>
        </p:spPr>
        <p:txBody>
          <a:bodyPr/>
          <a:p>
            <a:r>
              <a:rPr lang="en-US" altLang="zh-CN"/>
              <a:t>构建task graph来确定执行顺序</a:t>
            </a:r>
            <a:br>
              <a:rPr lang="en-US" altLang="zh-CN"/>
            </a:br>
            <a:r>
              <a:rPr lang="en-US" altLang="zh-CN"/>
              <a:t>评估candidate strategy时采用</a:t>
            </a:r>
            <a:r>
              <a:rPr lang="en-US" altLang="zh-CN">
                <a:solidFill>
                  <a:srgbClr val="FF0000"/>
                </a:solidFill>
              </a:rPr>
              <a:t>simulator</a:t>
            </a:r>
            <a:r>
              <a:rPr lang="en-US" altLang="zh-CN"/>
              <a:t>而不是e2e，且采用</a:t>
            </a:r>
            <a:r>
              <a:rPr lang="en-US" altLang="zh-CN">
                <a:solidFill>
                  <a:srgbClr val="FF0000"/>
                </a:solidFill>
              </a:rPr>
              <a:t>增量更新</a:t>
            </a:r>
            <a:endParaRPr lang="en-US" altLang="zh-CN">
              <a:solidFill>
                <a:srgbClr val="FF0000"/>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05765" y="725170"/>
            <a:ext cx="10696575" cy="7477760"/>
          </a:xfrm>
          <a:prstGeom prst="rect">
            <a:avLst/>
          </a:prstGeom>
          <a:noFill/>
        </p:spPr>
        <p:txBody>
          <a:bodyPr wrap="square" rtlCol="0" anchor="t">
            <a:spAutoFit/>
          </a:bodyPr>
          <a:p>
            <a:r>
              <a:rPr lang="zh-CN" altLang="en-US" sz="2400"/>
              <a:t>模型并行策略：包含每个</a:t>
            </a:r>
            <a:r>
              <a:rPr lang="en-US" altLang="zh-CN" sz="2400"/>
              <a:t>op</a:t>
            </a:r>
            <a:r>
              <a:rPr lang="zh-CN" altLang="en-US" sz="2400"/>
              <a:t>的划分策略</a:t>
            </a:r>
            <a:r>
              <a:rPr lang="en-US" altLang="zh-CN" sz="2400"/>
              <a:t> </a:t>
            </a:r>
            <a:endParaRPr lang="en-US" altLang="zh-CN" sz="2400"/>
          </a:p>
          <a:p>
            <a:endParaRPr lang="en-US" altLang="zh-CN" sz="2400"/>
          </a:p>
          <a:p>
            <a:r>
              <a:rPr lang="zh-CN" altLang="en-US" sz="2400"/>
              <a:t>单个</a:t>
            </a:r>
            <a:r>
              <a:rPr lang="en-US" altLang="zh-CN" sz="2400"/>
              <a:t>op</a:t>
            </a:r>
            <a:r>
              <a:rPr lang="zh-CN" altLang="en-US" sz="2400"/>
              <a:t>的划分策略</a:t>
            </a:r>
            <a:r>
              <a:rPr lang="en-US" altLang="zh-CN" sz="2400"/>
              <a:t> = </a:t>
            </a:r>
            <a:r>
              <a:rPr lang="zh-CN" altLang="en-US" sz="2400">
                <a:sym typeface="+mn-ea"/>
              </a:rPr>
              <a:t>如何划分</a:t>
            </a:r>
            <a:r>
              <a:rPr lang="en-US" altLang="zh-CN" sz="2400">
                <a:sym typeface="+mn-ea"/>
              </a:rPr>
              <a:t> + </a:t>
            </a:r>
            <a:r>
              <a:rPr lang="zh-CN" altLang="en-US" sz="2400">
                <a:sym typeface="+mn-ea"/>
              </a:rPr>
              <a:t>在哪个</a:t>
            </a:r>
            <a:r>
              <a:rPr lang="en-US" altLang="zh-CN" sz="2400">
                <a:sym typeface="+mn-ea"/>
              </a:rPr>
              <a:t>GPU</a:t>
            </a:r>
            <a:r>
              <a:rPr lang="zh-CN" altLang="en-US" sz="2400">
                <a:sym typeface="+mn-ea"/>
              </a:rPr>
              <a:t>上执行</a:t>
            </a:r>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endParaRPr lang="zh-CN" altLang="en-US" sz="2400">
              <a:sym typeface="+mn-ea"/>
            </a:endParaRPr>
          </a:p>
          <a:p>
            <a:r>
              <a:rPr lang="zh-CN" altLang="en-US" sz="2400">
                <a:sym typeface="+mn-ea"/>
              </a:rPr>
              <a:t>难以充分利用设备资源</a:t>
            </a:r>
            <a:endParaRPr lang="en-US" sz="2400"/>
          </a:p>
          <a:p>
            <a:endParaRPr lang="en-US" sz="2400"/>
          </a:p>
          <a:p>
            <a:endParaRPr lang="en-US" sz="2400"/>
          </a:p>
          <a:p>
            <a:endParaRPr lang="en-US" sz="2400"/>
          </a:p>
          <a:p>
            <a:endParaRPr lang="en-US" sz="2400"/>
          </a:p>
          <a:p>
            <a:endParaRPr lang="zh-CN" altLang="en-US" sz="2400"/>
          </a:p>
        </p:txBody>
      </p:sp>
      <p:pic>
        <p:nvPicPr>
          <p:cNvPr id="2" name="图片 1"/>
          <p:cNvPicPr>
            <a:picLocks noChangeAspect="1"/>
          </p:cNvPicPr>
          <p:nvPr/>
        </p:nvPicPr>
        <p:blipFill>
          <a:blip r:embed="rId1"/>
          <a:stretch>
            <a:fillRect/>
          </a:stretch>
        </p:blipFill>
        <p:spPr>
          <a:xfrm>
            <a:off x="1990725" y="2041525"/>
            <a:ext cx="6751320" cy="3902710"/>
          </a:xfrm>
          <a:prstGeom prst="rect">
            <a:avLst/>
          </a:prstGeo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05765" y="725170"/>
            <a:ext cx="10696575" cy="5262245"/>
          </a:xfrm>
          <a:prstGeom prst="rect">
            <a:avLst/>
          </a:prstGeom>
          <a:noFill/>
        </p:spPr>
        <p:txBody>
          <a:bodyPr wrap="square" rtlCol="0" anchor="t">
            <a:spAutoFit/>
          </a:bodyPr>
          <a:p>
            <a:r>
              <a:rPr lang="zh-CN" altLang="en-US" sz="2400"/>
              <a:t>模型并行策略</a:t>
            </a:r>
            <a:r>
              <a:rPr lang="en-US" altLang="zh-CN" sz="2400"/>
              <a:t> -&gt; task grph</a:t>
            </a:r>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r>
              <a:rPr lang="en-US" altLang="zh-CN" sz="2400"/>
              <a:t>使用优先队列保存ready（所有依赖task已经完成且到start_time） </a:t>
            </a:r>
            <a:r>
              <a:rPr lang="zh-CN" altLang="en-US" sz="2400"/>
              <a:t>，</a:t>
            </a:r>
            <a:r>
              <a:rPr lang="en-US" altLang="zh-CN" sz="2400"/>
              <a:t>FIFO</a:t>
            </a:r>
            <a:endParaRPr lang="en-US" altLang="zh-CN" sz="2400"/>
          </a:p>
        </p:txBody>
      </p:sp>
      <p:pic>
        <p:nvPicPr>
          <p:cNvPr id="3" name="图片 2"/>
          <p:cNvPicPr>
            <a:picLocks noChangeAspect="1"/>
          </p:cNvPicPr>
          <p:nvPr/>
        </p:nvPicPr>
        <p:blipFill>
          <a:blip r:embed="rId1"/>
          <a:stretch>
            <a:fillRect/>
          </a:stretch>
        </p:blipFill>
        <p:spPr>
          <a:xfrm>
            <a:off x="333375" y="1268730"/>
            <a:ext cx="11185525" cy="4199890"/>
          </a:xfrm>
          <a:prstGeom prst="rect">
            <a:avLst/>
          </a:prstGeom>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05765" y="488315"/>
            <a:ext cx="10696575" cy="6369685"/>
          </a:xfrm>
          <a:prstGeom prst="rect">
            <a:avLst/>
          </a:prstGeom>
          <a:noFill/>
        </p:spPr>
        <p:txBody>
          <a:bodyPr wrap="square" rtlCol="0" anchor="t">
            <a:spAutoFit/>
          </a:bodyPr>
          <a:p>
            <a:r>
              <a:rPr lang="zh-CN" sz="2400"/>
              <a:t>策略更新：每次随机选择当前并行策略中的一个op，并将该op的切分配置随机替换（</a:t>
            </a:r>
            <a:r>
              <a:rPr lang="en-US" altLang="zh-CN" sz="2400"/>
              <a:t>MCMC Sampling</a:t>
            </a:r>
            <a:r>
              <a:rPr lang="zh-CN" sz="2400"/>
              <a:t>）</a:t>
            </a:r>
            <a:endParaRPr lang="zh-CN" sz="2400"/>
          </a:p>
          <a:p>
            <a:r>
              <a:rPr lang="zh-CN" sz="2400"/>
              <a:t>策略更新</a:t>
            </a:r>
            <a:r>
              <a:rPr lang="en-US" altLang="zh-CN" sz="2400"/>
              <a:t> -&gt; task graph</a:t>
            </a:r>
            <a:r>
              <a:rPr lang="zh-CN" altLang="en-US" sz="2400"/>
              <a:t>更新</a:t>
            </a:r>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endParaRPr lang="zh-CN" altLang="en-US" sz="2400"/>
          </a:p>
          <a:p>
            <a:r>
              <a:rPr lang="zh-CN" altLang="en-US" sz="2400">
                <a:solidFill>
                  <a:srgbClr val="FF0000"/>
                </a:solidFill>
              </a:rPr>
              <a:t>增量更新</a:t>
            </a:r>
            <a:r>
              <a:rPr lang="zh-CN" altLang="en-US" sz="2400"/>
              <a:t>：针对新strategy生成的task graph，相比上一个task graph，变化的task只有黑色阴影部分，只需要重新计算这一部分耗时。</a:t>
            </a:r>
            <a:endParaRPr lang="zh-CN" altLang="en-US" sz="2400"/>
          </a:p>
        </p:txBody>
      </p:sp>
      <p:pic>
        <p:nvPicPr>
          <p:cNvPr id="2" name="图片 1"/>
          <p:cNvPicPr>
            <a:picLocks noChangeAspect="1"/>
          </p:cNvPicPr>
          <p:nvPr/>
        </p:nvPicPr>
        <p:blipFill>
          <a:blip r:embed="rId1"/>
          <a:stretch>
            <a:fillRect/>
          </a:stretch>
        </p:blipFill>
        <p:spPr>
          <a:xfrm>
            <a:off x="1645920" y="1719580"/>
            <a:ext cx="8216265" cy="3943985"/>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12725" y="145415"/>
            <a:ext cx="10696575" cy="4154170"/>
          </a:xfrm>
          <a:prstGeom prst="rect">
            <a:avLst/>
          </a:prstGeom>
          <a:noFill/>
        </p:spPr>
        <p:txBody>
          <a:bodyPr wrap="square" rtlCol="0" anchor="t">
            <a:spAutoFit/>
          </a:bodyPr>
          <a:p>
            <a:r>
              <a:rPr lang="en-US" sz="2400"/>
              <a:t>Auto-MAP</a:t>
            </a:r>
            <a:r>
              <a:rPr lang="zh-CN" altLang="en-US" sz="2400"/>
              <a:t>：</a:t>
            </a:r>
            <a:r>
              <a:rPr lang="en-US" sz="2400"/>
              <a:t> </a:t>
            </a:r>
            <a:r>
              <a:rPr lang="zh-CN" altLang="en-US" sz="2400"/>
              <a:t>引入强化学习和</a:t>
            </a:r>
            <a:r>
              <a:rPr lang="en-US" altLang="zh-CN" sz="2400"/>
              <a:t>cost model</a:t>
            </a:r>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br>
              <a:rPr lang="zh-CN" altLang="en-US" sz="2400"/>
            </a:br>
            <a:endParaRPr lang="zh-CN" altLang="en-US" sz="2400"/>
          </a:p>
          <a:p>
            <a:endParaRPr lang="zh-CN" altLang="en-US" sz="2400"/>
          </a:p>
          <a:p>
            <a:r>
              <a:rPr lang="en-US" altLang="zh-CN" sz="2400"/>
              <a:t>Slapo</a:t>
            </a:r>
            <a:r>
              <a:rPr lang="zh-CN" altLang="en-US" sz="2400"/>
              <a:t>：</a:t>
            </a:r>
            <a:r>
              <a:rPr lang="en-US" altLang="zh-CN" sz="2400"/>
              <a:t>tvm-like</a:t>
            </a:r>
            <a:r>
              <a:rPr lang="zh-CN" altLang="en-US" sz="2400"/>
              <a:t>，复用</a:t>
            </a:r>
            <a:r>
              <a:rPr lang="en-US" altLang="zh-CN" sz="2400"/>
              <a:t>Megatron</a:t>
            </a:r>
            <a:r>
              <a:rPr lang="zh-CN" altLang="en-US" sz="2400"/>
              <a:t>和</a:t>
            </a:r>
            <a:r>
              <a:rPr lang="en-US" altLang="zh-CN" sz="2400"/>
              <a:t>DeepSpeed</a:t>
            </a:r>
            <a:r>
              <a:rPr lang="zh-CN" altLang="en-US" sz="2400"/>
              <a:t>的</a:t>
            </a:r>
            <a:r>
              <a:rPr lang="en-US" altLang="zh-CN" sz="2400"/>
              <a:t>runtime</a:t>
            </a:r>
            <a:endParaRPr lang="en-US" altLang="zh-CN" sz="2400"/>
          </a:p>
        </p:txBody>
      </p:sp>
      <p:pic>
        <p:nvPicPr>
          <p:cNvPr id="3" name="图片 2"/>
          <p:cNvPicPr>
            <a:picLocks noChangeAspect="1"/>
          </p:cNvPicPr>
          <p:nvPr/>
        </p:nvPicPr>
        <p:blipFill>
          <a:blip r:embed="rId1"/>
          <a:stretch>
            <a:fillRect/>
          </a:stretch>
        </p:blipFill>
        <p:spPr>
          <a:xfrm>
            <a:off x="212725" y="4299585"/>
            <a:ext cx="6530975" cy="2360295"/>
          </a:xfrm>
          <a:prstGeom prst="rect">
            <a:avLst/>
          </a:prstGeom>
        </p:spPr>
      </p:pic>
      <p:pic>
        <p:nvPicPr>
          <p:cNvPr id="5" name="图片 4"/>
          <p:cNvPicPr>
            <a:picLocks noChangeAspect="1"/>
          </p:cNvPicPr>
          <p:nvPr/>
        </p:nvPicPr>
        <p:blipFill>
          <a:blip r:embed="rId2"/>
          <a:stretch>
            <a:fillRect/>
          </a:stretch>
        </p:blipFill>
        <p:spPr>
          <a:xfrm>
            <a:off x="1299845" y="536575"/>
            <a:ext cx="5601335" cy="3155950"/>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520065" y="560070"/>
            <a:ext cx="8877935" cy="6000750"/>
          </a:xfrm>
          <a:prstGeom prst="rect">
            <a:avLst/>
          </a:prstGeom>
          <a:noFill/>
        </p:spPr>
        <p:txBody>
          <a:bodyPr wrap="square" rtlCol="0" anchor="t">
            <a:spAutoFit/>
          </a:bodyPr>
          <a:p>
            <a:r>
              <a:rPr lang="en-US" altLang="zh-CN" sz="2400">
                <a:solidFill>
                  <a:schemeClr val="tx1"/>
                </a:solidFill>
              </a:rPr>
              <a:t>Summary</a:t>
            </a:r>
            <a:endParaRPr lang="en-US" altLang="zh-CN" sz="2400">
              <a:solidFill>
                <a:schemeClr val="tx1"/>
              </a:solidFill>
            </a:endParaRPr>
          </a:p>
          <a:p>
            <a:endParaRPr lang="zh-CN" altLang="en-US" sz="2400">
              <a:solidFill>
                <a:schemeClr val="tx1"/>
              </a:solidFill>
            </a:endParaRPr>
          </a:p>
          <a:p>
            <a:r>
              <a:rPr lang="en-US" altLang="zh-CN" sz="2400">
                <a:solidFill>
                  <a:schemeClr val="tx1"/>
                </a:solidFill>
              </a:rPr>
              <a:t>1. </a:t>
            </a:r>
            <a:r>
              <a:rPr lang="zh-CN" altLang="en-US" sz="2400">
                <a:solidFill>
                  <a:schemeClr val="tx1"/>
                </a:solidFill>
              </a:rPr>
              <a:t>覆盖</a:t>
            </a:r>
            <a:r>
              <a:rPr lang="en-US" altLang="zh-CN" sz="2400">
                <a:solidFill>
                  <a:schemeClr val="tx1"/>
                </a:solidFill>
              </a:rPr>
              <a:t> DP / MP(TP) / PP</a:t>
            </a:r>
            <a:endParaRPr lang="en-US" altLang="zh-CN" sz="2400">
              <a:solidFill>
                <a:schemeClr val="tx1"/>
              </a:solidFill>
            </a:endParaRPr>
          </a:p>
          <a:p>
            <a:endParaRPr lang="zh-CN" altLang="en-US" sz="2400">
              <a:solidFill>
                <a:schemeClr val="tx1"/>
              </a:solidFill>
            </a:endParaRPr>
          </a:p>
          <a:p>
            <a:r>
              <a:rPr lang="en-US" altLang="zh-CN" sz="2400">
                <a:solidFill>
                  <a:schemeClr val="tx1"/>
                </a:solidFill>
              </a:rPr>
              <a:t>2. </a:t>
            </a:r>
            <a:r>
              <a:rPr lang="zh-CN" altLang="en-US" sz="2400">
                <a:solidFill>
                  <a:schemeClr val="tx1"/>
                </a:solidFill>
              </a:rPr>
              <a:t>优化问题求解建模</a:t>
            </a:r>
            <a:endParaRPr lang="zh-CN" altLang="en-US" sz="2400">
              <a:solidFill>
                <a:schemeClr val="tx1"/>
              </a:solidFill>
            </a:endParaRPr>
          </a:p>
          <a:p>
            <a:r>
              <a:rPr lang="en-US" altLang="zh-CN" sz="2400">
                <a:solidFill>
                  <a:schemeClr val="tx1"/>
                </a:solidFill>
              </a:rPr>
              <a:t>  - </a:t>
            </a:r>
            <a:r>
              <a:rPr lang="zh-CN" altLang="en-US" sz="2400">
                <a:solidFill>
                  <a:schemeClr val="tx1"/>
                </a:solidFill>
              </a:rPr>
              <a:t>将</a:t>
            </a:r>
            <a:r>
              <a:rPr lang="en-US" altLang="zh-CN" sz="2400">
                <a:solidFill>
                  <a:schemeClr val="tx1"/>
                </a:solidFill>
              </a:rPr>
              <a:t>device memory</a:t>
            </a:r>
            <a:r>
              <a:rPr lang="zh-CN" altLang="en-US" sz="2400">
                <a:solidFill>
                  <a:schemeClr val="tx1"/>
                </a:solidFill>
              </a:rPr>
              <a:t>加入策略建模，提高硬件资源利用率</a:t>
            </a:r>
            <a:endParaRPr lang="zh-CN" altLang="en-US" sz="2400">
              <a:solidFill>
                <a:schemeClr val="tx1"/>
              </a:solidFill>
            </a:endParaRPr>
          </a:p>
          <a:p>
            <a:r>
              <a:rPr lang="zh-CN" altLang="en-US" sz="2400">
                <a:solidFill>
                  <a:schemeClr val="tx1"/>
                </a:solidFill>
              </a:rPr>
              <a:t> </a:t>
            </a:r>
            <a:r>
              <a:rPr lang="en-US" altLang="zh-CN" sz="2400">
                <a:solidFill>
                  <a:schemeClr val="tx1"/>
                </a:solidFill>
              </a:rPr>
              <a:t> - </a:t>
            </a:r>
            <a:r>
              <a:rPr lang="zh-CN" altLang="en-US" sz="2400">
                <a:solidFill>
                  <a:schemeClr val="tx1"/>
                </a:solidFill>
              </a:rPr>
              <a:t>问题建模时的假设（</a:t>
            </a:r>
            <a:r>
              <a:rPr lang="en-US" altLang="zh-CN" sz="2400">
                <a:solidFill>
                  <a:schemeClr val="tx1"/>
                </a:solidFill>
              </a:rPr>
              <a:t>e.g.</a:t>
            </a:r>
            <a:r>
              <a:rPr lang="zh-CN" altLang="en-US" sz="2400">
                <a:solidFill>
                  <a:schemeClr val="tx1"/>
                </a:solidFill>
              </a:rPr>
              <a:t>所有的设备具有完全相同的计算能力）</a:t>
            </a:r>
            <a:endParaRPr lang="zh-CN" altLang="en-US" sz="2400">
              <a:solidFill>
                <a:schemeClr val="tx1"/>
              </a:solidFill>
            </a:endParaRPr>
          </a:p>
          <a:p>
            <a:r>
              <a:rPr lang="zh-CN" altLang="en-US" sz="2400">
                <a:solidFill>
                  <a:schemeClr val="tx1"/>
                </a:solidFill>
              </a:rPr>
              <a:t> </a:t>
            </a:r>
            <a:r>
              <a:rPr lang="en-US" altLang="zh-CN" sz="2400">
                <a:solidFill>
                  <a:schemeClr val="tx1"/>
                </a:solidFill>
              </a:rPr>
              <a:t> - </a:t>
            </a:r>
            <a:r>
              <a:rPr lang="zh-CN" altLang="en-US" sz="2400">
                <a:solidFill>
                  <a:schemeClr val="tx1"/>
                </a:solidFill>
              </a:rPr>
              <a:t>搜索空间剪枝</a:t>
            </a:r>
            <a:endParaRPr lang="zh-CN" altLang="en-US" sz="2400">
              <a:solidFill>
                <a:schemeClr val="tx1"/>
              </a:solidFill>
            </a:endParaRPr>
          </a:p>
          <a:p>
            <a:endParaRPr lang="zh-CN" altLang="en-US" sz="2400">
              <a:solidFill>
                <a:schemeClr val="tx1"/>
              </a:solidFill>
            </a:endParaRPr>
          </a:p>
          <a:p>
            <a:r>
              <a:rPr lang="en-US" altLang="zh-CN" sz="2400">
                <a:solidFill>
                  <a:schemeClr val="tx1"/>
                </a:solidFill>
              </a:rPr>
              <a:t>3. </a:t>
            </a:r>
            <a:r>
              <a:rPr lang="zh-CN" altLang="en-US" sz="2400">
                <a:solidFill>
                  <a:schemeClr val="tx1"/>
                </a:solidFill>
              </a:rPr>
              <a:t>设备之间的通信开销建模</a:t>
            </a:r>
            <a:endParaRPr lang="zh-CN" altLang="en-US" sz="2400">
              <a:solidFill>
                <a:schemeClr val="tx1"/>
              </a:solidFill>
            </a:endParaRPr>
          </a:p>
          <a:p>
            <a:r>
              <a:rPr lang="en-US" altLang="zh-CN" sz="2400">
                <a:solidFill>
                  <a:schemeClr val="tx1"/>
                </a:solidFill>
              </a:rPr>
              <a:t>  - stage</a:t>
            </a:r>
            <a:r>
              <a:rPr lang="zh-CN" altLang="en-US" sz="2400">
                <a:solidFill>
                  <a:schemeClr val="tx1"/>
                </a:solidFill>
              </a:rPr>
              <a:t>内的通信</a:t>
            </a:r>
            <a:endParaRPr lang="zh-CN" altLang="en-US" sz="2400">
              <a:solidFill>
                <a:schemeClr val="tx1"/>
              </a:solidFill>
            </a:endParaRPr>
          </a:p>
          <a:p>
            <a:r>
              <a:rPr lang="en-US" altLang="zh-CN" sz="2400">
                <a:solidFill>
                  <a:schemeClr val="tx1"/>
                </a:solidFill>
              </a:rPr>
              <a:t>  - cross-stage</a:t>
            </a:r>
            <a:r>
              <a:rPr lang="zh-CN" altLang="en-US" sz="2400">
                <a:solidFill>
                  <a:schemeClr val="tx1"/>
                </a:solidFill>
              </a:rPr>
              <a:t>的通信</a:t>
            </a:r>
            <a:endParaRPr lang="zh-CN" altLang="en-US" sz="2400">
              <a:solidFill>
                <a:schemeClr val="tx1"/>
              </a:solidFill>
            </a:endParaRPr>
          </a:p>
          <a:p>
            <a:endParaRPr lang="zh-CN" altLang="en-US" sz="2400">
              <a:solidFill>
                <a:schemeClr val="tx1"/>
              </a:solidFill>
            </a:endParaRPr>
          </a:p>
          <a:p>
            <a:r>
              <a:rPr lang="en-US" altLang="zh-CN" sz="2400">
                <a:solidFill>
                  <a:schemeClr val="tx1"/>
                </a:solidFill>
              </a:rPr>
              <a:t>4. </a:t>
            </a:r>
            <a:r>
              <a:rPr lang="zh-CN" altLang="en-US" sz="2400">
                <a:solidFill>
                  <a:schemeClr val="tx1"/>
                </a:solidFill>
              </a:rPr>
              <a:t>分布式执行</a:t>
            </a:r>
            <a:r>
              <a:rPr lang="en-US" altLang="zh-CN" sz="2400">
                <a:solidFill>
                  <a:schemeClr val="tx1"/>
                </a:solidFill>
              </a:rPr>
              <a:t>runtime</a:t>
            </a:r>
            <a:r>
              <a:rPr lang="zh-CN" altLang="en-US" sz="2400">
                <a:solidFill>
                  <a:schemeClr val="tx1"/>
                </a:solidFill>
              </a:rPr>
              <a:t>的设计</a:t>
            </a:r>
            <a:endParaRPr lang="zh-CN" altLang="en-US" sz="2400">
              <a:solidFill>
                <a:schemeClr val="tx1"/>
              </a:solidFill>
            </a:endParaRPr>
          </a:p>
          <a:p>
            <a:endParaRPr lang="zh-CN" altLang="en-US" sz="2400">
              <a:solidFill>
                <a:schemeClr val="tx1"/>
              </a:solidFill>
            </a:endParaRPr>
          </a:p>
          <a:p>
            <a:r>
              <a:rPr lang="en-US" altLang="zh-CN" sz="2400">
                <a:sym typeface="+mn-ea"/>
              </a:rPr>
              <a:t>5. </a:t>
            </a:r>
            <a:r>
              <a:rPr lang="zh-CN" altLang="en-US" sz="2400">
                <a:sym typeface="+mn-ea"/>
              </a:rPr>
              <a:t>利用</a:t>
            </a:r>
            <a:r>
              <a:rPr lang="en-US" altLang="zh-CN" sz="2400">
                <a:sym typeface="+mn-ea"/>
              </a:rPr>
              <a:t>simulator</a:t>
            </a:r>
            <a:r>
              <a:rPr lang="zh-CN" altLang="en-US" sz="2400">
                <a:sym typeface="+mn-ea"/>
              </a:rPr>
              <a:t>加速</a:t>
            </a:r>
            <a:r>
              <a:rPr lang="en-US" altLang="zh-CN" sz="2400">
                <a:sym typeface="+mn-ea"/>
              </a:rPr>
              <a:t>strategy</a:t>
            </a:r>
            <a:r>
              <a:rPr lang="zh-CN" altLang="en-US" sz="2400">
                <a:sym typeface="+mn-ea"/>
              </a:rPr>
              <a:t>评估</a:t>
            </a:r>
            <a:endParaRPr lang="zh-CN" altLang="en-US" sz="2400">
              <a:solidFill>
                <a:schemeClr val="tx1"/>
              </a:solidFill>
            </a:endParaRPr>
          </a:p>
        </p:txBody>
      </p:sp>
      <p:pic>
        <p:nvPicPr>
          <p:cNvPr id="2" name="图片 1"/>
          <p:cNvPicPr>
            <a:picLocks noChangeAspect="1"/>
          </p:cNvPicPr>
          <p:nvPr/>
        </p:nvPicPr>
        <p:blipFill>
          <a:blip r:embed="rId2"/>
          <a:stretch>
            <a:fillRect/>
          </a:stretch>
        </p:blipFill>
        <p:spPr>
          <a:xfrm>
            <a:off x="9398000" y="217805"/>
            <a:ext cx="2514600" cy="24955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custDataLst>
              <p:tags r:id="rId1"/>
            </p:custDataLst>
          </p:nvPr>
        </p:nvSpPr>
        <p:spPr>
          <a:xfrm>
            <a:off x="520065" y="572135"/>
            <a:ext cx="8877935" cy="5262245"/>
          </a:xfrm>
          <a:prstGeom prst="rect">
            <a:avLst/>
          </a:prstGeom>
          <a:noFill/>
        </p:spPr>
        <p:txBody>
          <a:bodyPr wrap="square" rtlCol="0" anchor="t">
            <a:spAutoFit/>
          </a:bodyPr>
          <a:p>
            <a:r>
              <a:rPr lang="zh-CN" altLang="en-US" sz="2400"/>
              <a:t>当前痛点：</a:t>
            </a:r>
            <a:endParaRPr lang="zh-CN" altLang="en-US" sz="2400"/>
          </a:p>
          <a:p>
            <a:endParaRPr lang="zh-CN" altLang="en-US" sz="2400"/>
          </a:p>
          <a:p>
            <a:r>
              <a:rPr lang="zh-CN" altLang="en-US" sz="2400"/>
              <a:t>- 手工设置分布式策略一般需要逐op或layer，依赖expert experience —&gt; </a:t>
            </a:r>
            <a:r>
              <a:rPr lang="zh-CN" altLang="en-US" sz="2400">
                <a:solidFill>
                  <a:srgbClr val="FF0000"/>
                </a:solidFill>
              </a:rPr>
              <a:t>合理划分任务粒度，设计自动并行策略</a:t>
            </a:r>
            <a:endParaRPr lang="zh-CN" altLang="en-US" sz="2400"/>
          </a:p>
          <a:p>
            <a:endParaRPr lang="zh-CN" altLang="en-US" sz="2400"/>
          </a:p>
          <a:p>
            <a:r>
              <a:rPr lang="zh-CN" altLang="en-US" sz="2400"/>
              <a:t>- 设置的自动策略约束关系较多，或者覆盖并行方法（搜索空间）较少 —&gt; </a:t>
            </a:r>
            <a:r>
              <a:rPr lang="zh-CN" altLang="en-US" sz="2400">
                <a:solidFill>
                  <a:srgbClr val="FF0000"/>
                </a:solidFill>
              </a:rPr>
              <a:t>覆盖多种并行方法以及考虑device的分配</a:t>
            </a:r>
            <a:endParaRPr lang="zh-CN" altLang="en-US" sz="2400"/>
          </a:p>
          <a:p>
            <a:endParaRPr lang="zh-CN" altLang="en-US" sz="2400"/>
          </a:p>
          <a:p>
            <a:r>
              <a:rPr lang="zh-CN" altLang="en-US" sz="2400"/>
              <a:t>- 自动搜索算法耗时较长，且耗费硬件资源来衡量 —&gt;</a:t>
            </a:r>
            <a:r>
              <a:rPr lang="zh-CN" altLang="en-US" sz="2400">
                <a:solidFill>
                  <a:srgbClr val="FF0000"/>
                </a:solidFill>
              </a:rPr>
              <a:t> 设计优秀的模拟器（</a:t>
            </a:r>
            <a:r>
              <a:rPr lang="en-US" altLang="zh-CN" sz="2400">
                <a:solidFill>
                  <a:srgbClr val="FF0000"/>
                </a:solidFill>
              </a:rPr>
              <a:t>cost model</a:t>
            </a:r>
            <a:r>
              <a:rPr lang="zh-CN" altLang="en-US" sz="2400">
                <a:solidFill>
                  <a:srgbClr val="FF0000"/>
                </a:solidFill>
              </a:rPr>
              <a:t>），例如增量衡量并行策略的优异</a:t>
            </a:r>
            <a:endParaRPr lang="zh-CN" altLang="en-US" sz="2400"/>
          </a:p>
          <a:p>
            <a:endParaRPr lang="zh-CN" altLang="en-US" sz="2400"/>
          </a:p>
          <a:p>
            <a:r>
              <a:rPr lang="zh-CN" altLang="en-US" sz="2400"/>
              <a:t>- 局限于静态图（当前图优化基本都需要静态图）、静态shape（张量并行时需要） —&gt; </a:t>
            </a:r>
            <a:r>
              <a:rPr lang="zh-CN" altLang="en-US" sz="2400">
                <a:solidFill>
                  <a:srgbClr val="FF0000"/>
                </a:solidFill>
              </a:rPr>
              <a:t>对于动态图，提前获得几个可能的静态图，利用这些静态图的最优策略来指导动态图选择并行策略</a:t>
            </a:r>
            <a:endParaRPr lang="zh-CN" altLang="en-US" sz="2400">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文本框 7"/>
          <p:cNvSpPr txBox="1"/>
          <p:nvPr/>
        </p:nvSpPr>
        <p:spPr>
          <a:xfrm>
            <a:off x="586105" y="393700"/>
            <a:ext cx="9698990" cy="1198880"/>
          </a:xfrm>
          <a:prstGeom prst="rect">
            <a:avLst/>
          </a:prstGeom>
          <a:noFill/>
        </p:spPr>
        <p:txBody>
          <a:bodyPr wrap="square" rtlCol="0" anchor="t">
            <a:spAutoFit/>
          </a:bodyPr>
          <a:p>
            <a:r>
              <a:rPr lang="zh-CN" altLang="en-US" sz="2400" b="1"/>
              <a:t>数据并行</a:t>
            </a:r>
            <a:r>
              <a:rPr lang="zh-CN" altLang="en-US" sz="2400"/>
              <a:t>(Data Parallelism)往往用于解决单节点算力不足的问题。其中，</a:t>
            </a:r>
            <a:r>
              <a:rPr lang="zh-CN" altLang="en-US" sz="2400">
                <a:solidFill>
                  <a:srgbClr val="FF0000"/>
                </a:solidFill>
              </a:rPr>
              <a:t>每个设备共享完整的模型副本</a:t>
            </a:r>
            <a:r>
              <a:rPr lang="zh-CN" altLang="en-US" sz="2400"/>
              <a:t>，输入数据会被分发给这些设备，减少单个设备的负载。</a:t>
            </a:r>
            <a:endParaRPr lang="zh-CN" altLang="en-US" sz="2400"/>
          </a:p>
        </p:txBody>
      </p:sp>
      <p:pic>
        <p:nvPicPr>
          <p:cNvPr id="10" name="图片 9"/>
          <p:cNvPicPr>
            <a:picLocks noChangeAspect="1"/>
          </p:cNvPicPr>
          <p:nvPr>
            <p:custDataLst>
              <p:tags r:id="rId1"/>
            </p:custDataLst>
          </p:nvPr>
        </p:nvPicPr>
        <p:blipFill>
          <a:blip r:embed="rId2"/>
          <a:stretch>
            <a:fillRect/>
          </a:stretch>
        </p:blipFill>
        <p:spPr>
          <a:xfrm>
            <a:off x="433070" y="1592580"/>
            <a:ext cx="10930255" cy="478663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文本框 7"/>
          <p:cNvSpPr txBox="1"/>
          <p:nvPr/>
        </p:nvSpPr>
        <p:spPr>
          <a:xfrm>
            <a:off x="586105" y="922655"/>
            <a:ext cx="9698990" cy="4154170"/>
          </a:xfrm>
          <a:prstGeom prst="rect">
            <a:avLst/>
          </a:prstGeom>
          <a:noFill/>
        </p:spPr>
        <p:txBody>
          <a:bodyPr wrap="square" rtlCol="0" anchor="t">
            <a:spAutoFit/>
          </a:bodyPr>
          <a:p>
            <a:r>
              <a:rPr lang="zh-CN" altLang="en-US" sz="2400" b="1"/>
              <a:t>模型并行</a:t>
            </a:r>
            <a:r>
              <a:rPr lang="zh-CN" altLang="en-US" sz="2400"/>
              <a:t>(Model Parallelism)往往用于解决单节点内存不足的问题。一般将模型并行分为算子内并行和算子间并行。</a:t>
            </a:r>
            <a:endParaRPr lang="zh-CN" altLang="en-US" sz="2400"/>
          </a:p>
          <a:p>
            <a:endParaRPr lang="zh-CN" altLang="en-US" sz="2400"/>
          </a:p>
          <a:p>
            <a:r>
              <a:rPr lang="zh-CN" altLang="en-US" sz="2400"/>
              <a:t>算子内并行</a:t>
            </a:r>
            <a:endParaRPr lang="zh-CN" altLang="en-US" sz="2400"/>
          </a:p>
          <a:p>
            <a:r>
              <a:rPr lang="en-US" altLang="zh-CN" sz="2400"/>
              <a:t>- </a:t>
            </a:r>
            <a:r>
              <a:rPr lang="zh-CN" altLang="en-US" sz="2400"/>
              <a:t>大型算子计算所需内存超过单设备内存容量，对单个算子进行切分</a:t>
            </a:r>
            <a:endParaRPr lang="zh-CN" altLang="en-US" sz="2400"/>
          </a:p>
          <a:p>
            <a:r>
              <a:rPr lang="en-US" altLang="zh-CN" sz="2400"/>
              <a:t>- </a:t>
            </a:r>
            <a:r>
              <a:rPr lang="zh-CN" altLang="en-US" sz="2400"/>
              <a:t>按行切分和按列切分</a:t>
            </a:r>
            <a:endParaRPr lang="zh-CN" altLang="en-US" sz="2400"/>
          </a:p>
          <a:p>
            <a:r>
              <a:rPr lang="en-US" altLang="zh-CN" sz="2400"/>
              <a:t>- </a:t>
            </a:r>
            <a:r>
              <a:rPr lang="zh-CN" altLang="en-US" sz="2400"/>
              <a:t>特殊实现：张量并行</a:t>
            </a:r>
            <a:endParaRPr lang="zh-CN" altLang="en-US" sz="2400"/>
          </a:p>
          <a:p>
            <a:endParaRPr lang="zh-CN" altLang="en-US" sz="2400"/>
          </a:p>
          <a:p>
            <a:r>
              <a:rPr lang="zh-CN" altLang="en-US" sz="2400"/>
              <a:t>算子间并行</a:t>
            </a:r>
            <a:endParaRPr lang="zh-CN" altLang="en-US" sz="2400"/>
          </a:p>
          <a:p>
            <a:r>
              <a:rPr lang="en-US" altLang="zh-CN" sz="2400"/>
              <a:t>- </a:t>
            </a:r>
            <a:r>
              <a:rPr lang="zh-CN" altLang="en-US" sz="2400"/>
              <a:t>模型的总内存需求超过单设备的内存容量，在算子间进行切分</a:t>
            </a:r>
            <a:endParaRPr lang="zh-CN" altLang="en-US" sz="2400"/>
          </a:p>
          <a:p>
            <a:r>
              <a:rPr lang="en-US" altLang="zh-CN" sz="2400"/>
              <a:t>- </a:t>
            </a:r>
            <a:r>
              <a:rPr lang="zh-CN" altLang="en-US" sz="2400"/>
              <a:t>特殊实现：流水并行</a:t>
            </a:r>
            <a:endParaRPr lang="zh-CN" altLang="en-US" sz="24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文本框 7"/>
          <p:cNvSpPr txBox="1"/>
          <p:nvPr/>
        </p:nvSpPr>
        <p:spPr>
          <a:xfrm>
            <a:off x="586105" y="393700"/>
            <a:ext cx="9698990" cy="829945"/>
          </a:xfrm>
          <a:prstGeom prst="rect">
            <a:avLst/>
          </a:prstGeom>
          <a:noFill/>
        </p:spPr>
        <p:txBody>
          <a:bodyPr wrap="square" rtlCol="0" anchor="t">
            <a:spAutoFit/>
          </a:bodyPr>
          <a:p>
            <a:r>
              <a:rPr lang="zh-CN" altLang="en-US" sz="2400" b="1"/>
              <a:t>算子内并行</a:t>
            </a:r>
            <a:r>
              <a:rPr lang="en-US" altLang="zh-CN" sz="2400" b="1"/>
              <a:t> </a:t>
            </a:r>
            <a:r>
              <a:rPr lang="zh-CN" altLang="en-US" sz="2400"/>
              <a:t>模型中单个算子本身计算所需的内存已经超过单设备的内存容量，就需要对这些大型算子进行切分。</a:t>
            </a:r>
            <a:endParaRPr lang="zh-CN" altLang="en-US" sz="2400"/>
          </a:p>
        </p:txBody>
      </p:sp>
      <p:pic>
        <p:nvPicPr>
          <p:cNvPr id="2" name="图片 1"/>
          <p:cNvPicPr>
            <a:picLocks noChangeAspect="1"/>
          </p:cNvPicPr>
          <p:nvPr>
            <p:custDataLst>
              <p:tags r:id="rId1"/>
            </p:custDataLst>
          </p:nvPr>
        </p:nvPicPr>
        <p:blipFill>
          <a:blip r:embed="rId2"/>
          <a:stretch>
            <a:fillRect/>
          </a:stretch>
        </p:blipFill>
        <p:spPr>
          <a:xfrm>
            <a:off x="586105" y="1443990"/>
            <a:ext cx="10267315" cy="4387215"/>
          </a:xfrm>
          <a:prstGeom prst="rect">
            <a:avLst/>
          </a:prstGeom>
        </p:spPr>
      </p:pic>
      <p:sp>
        <p:nvSpPr>
          <p:cNvPr id="3" name="文本框 2"/>
          <p:cNvSpPr txBox="1"/>
          <p:nvPr/>
        </p:nvSpPr>
        <p:spPr>
          <a:xfrm>
            <a:off x="586105" y="6051550"/>
            <a:ext cx="7875905" cy="460375"/>
          </a:xfrm>
          <a:prstGeom prst="rect">
            <a:avLst/>
          </a:prstGeom>
          <a:noFill/>
        </p:spPr>
        <p:txBody>
          <a:bodyPr wrap="square" rtlCol="0" anchor="t">
            <a:spAutoFit/>
          </a:bodyPr>
          <a:p>
            <a:r>
              <a:rPr lang="zh-CN" altLang="en-US" sz="2400"/>
              <a:t>对单个算子的切分一般可以分为按行切分和按列切分</a:t>
            </a:r>
            <a:endParaRPr lang="zh-CN" altLang="en-US" sz="2400"/>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7041</Words>
  <Application>WPS 演示</Application>
  <PresentationFormat>宽屏</PresentationFormat>
  <Paragraphs>740</Paragraphs>
  <Slides>56</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56</vt:i4>
      </vt:variant>
    </vt:vector>
  </HeadingPairs>
  <TitlesOfParts>
    <vt:vector size="70" baseType="lpstr">
      <vt:lpstr>Arial</vt:lpstr>
      <vt:lpstr>宋体</vt:lpstr>
      <vt:lpstr>Wingdings</vt:lpstr>
      <vt:lpstr>Droid Sans Fallback</vt:lpstr>
      <vt:lpstr>微软雅黑</vt:lpstr>
      <vt:lpstr>宋体</vt:lpstr>
      <vt:lpstr>Arial Unicode MS</vt:lpstr>
      <vt:lpstr>Arial Black</vt:lpstr>
      <vt:lpstr>Arial Bold</vt:lpstr>
      <vt:lpstr>Times New Roman</vt:lpstr>
      <vt:lpstr>Arial</vt:lpstr>
      <vt:lpstr>Consolas</vt:lpstr>
      <vt:lpstr>Gubbi</vt:lpstr>
      <vt:lpstr>Office 主题​​</vt:lpstr>
      <vt:lpstr>PowerPoint 演示文稿</vt:lpstr>
      <vt:lpstr>PowerPoint 演示文稿</vt:lpstr>
      <vt:lpstr>PowerPoint 演示文稿</vt:lpstr>
      <vt:lpstr>Auto-Parallelism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[OSDI22] Alpa: Automating Inter- and Intra-Operator Parallelism for Distributed Deep Learning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Auto-Parallelizing Large Models with Rhino: A Systematic Approach on Production AI Platform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FlexFlow: Beyond Data and Model Parallelism for Deep Neural Networks</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cambricon</cp:lastModifiedBy>
  <cp:revision>76</cp:revision>
  <dcterms:created xsi:type="dcterms:W3CDTF">2024-03-01T03:05:49Z</dcterms:created>
  <dcterms:modified xsi:type="dcterms:W3CDTF">2024-03-01T03:05:49Z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2052-11.1.0.11704</vt:lpwstr>
  </property>
  <property fmtid="{D5CDD505-2E9C-101B-9397-08002B2CF9AE}" pid="3" name="ICV">
    <vt:lpwstr/>
  </property>
</Properties>
</file>

<file path=docProps/thumbnail.jpeg>
</file>